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Lst>
  <p:sldSz cy="6858000" cx="9144000"/>
  <p:notesSz cx="6858000" cy="9144000"/>
  <p:embeddedFontLst>
    <p:embeddedFont>
      <p:font typeface="Tahoma"/>
      <p:regular r:id="rId177"/>
      <p:bold r:id="rId178"/>
    </p:embeddedFont>
    <p:embeddedFont>
      <p:font typeface="Book Antiqua"/>
      <p:regular r:id="rId179"/>
      <p:bold r:id="rId180"/>
      <p:italic r:id="rId181"/>
      <p:boldItalic r:id="rId182"/>
    </p:embeddedFont>
    <p:embeddedFont>
      <p:font typeface="Noto Sans Symbols"/>
      <p:regular r:id="rId183"/>
      <p:bold r:id="rId184"/>
    </p:embeddedFont>
    <p:embeddedFont>
      <p:font typeface="Arial Black"/>
      <p:regular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6" roundtripDataSignature="AMtx7mivx6+NMSK5uzqDSUhipSYF/AGZ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0B8BB4-C6F6-4EAB-9F4E-4BB208BCE7FD}">
  <a:tblStyle styleId="{9D0B8BB4-C6F6-4EAB-9F4E-4BB208BCE7FD}" styleName="Table_0">
    <a:wholeTbl>
      <a:tcTxStyle b="off" i="off">
        <a:font>
          <a:latin typeface="Arial Black"/>
          <a:ea typeface="Arial Black"/>
          <a:cs typeface="Arial Black"/>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wholeTbl>
    <a:band1H>
      <a:tcTxStyle/>
      <a:tcStyle>
        <a:fill>
          <a:solidFill>
            <a:srgbClr val="B79400"/>
          </a:solidFill>
        </a:fill>
      </a:tcStyle>
    </a:band1H>
    <a:band2H>
      <a:tcTxStyle/>
    </a:band2H>
    <a:band1V>
      <a:tcTxStyle/>
      <a:tcStyle>
        <a:fill>
          <a:solidFill>
            <a:srgbClr val="B79400"/>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B79400"/>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B79400"/>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987B00"/>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186" Type="http://customschemas.google.com/relationships/presentationmetadata" Target="metadata"/><Relationship Id="rId185" Type="http://schemas.openxmlformats.org/officeDocument/2006/relationships/font" Target="fonts/ArialBlack-regular.fntdata"/><Relationship Id="rId49" Type="http://schemas.openxmlformats.org/officeDocument/2006/relationships/slide" Target="slides/slide43.xml"/><Relationship Id="rId184" Type="http://schemas.openxmlformats.org/officeDocument/2006/relationships/font" Target="fonts/NotoSansSymbols-bold.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NotoSansSymbols-regular.fntdata"/><Relationship Id="rId32" Type="http://schemas.openxmlformats.org/officeDocument/2006/relationships/slide" Target="slides/slide26.xml"/><Relationship Id="rId182" Type="http://schemas.openxmlformats.org/officeDocument/2006/relationships/font" Target="fonts/BookAntiqua-boldItalic.fntdata"/><Relationship Id="rId35" Type="http://schemas.openxmlformats.org/officeDocument/2006/relationships/slide" Target="slides/slide29.xml"/><Relationship Id="rId181" Type="http://schemas.openxmlformats.org/officeDocument/2006/relationships/font" Target="fonts/BookAntiqua-italic.fntdata"/><Relationship Id="rId34" Type="http://schemas.openxmlformats.org/officeDocument/2006/relationships/slide" Target="slides/slide28.xml"/><Relationship Id="rId180" Type="http://schemas.openxmlformats.org/officeDocument/2006/relationships/font" Target="fonts/BookAntiqua-bold.fntdata"/><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font" Target="fonts/BookAntiqua-regular.fntdata"/><Relationship Id="rId178" Type="http://schemas.openxmlformats.org/officeDocument/2006/relationships/font" Target="fonts/Tahoma-bold.fntdata"/><Relationship Id="rId177" Type="http://schemas.openxmlformats.org/officeDocument/2006/relationships/font" Target="fonts/Tahom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 name="Google Shape;10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3" name="Google Shape;163;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Copie privée</a:t>
            </a:r>
            <a:endParaRPr/>
          </a:p>
          <a:p>
            <a:pPr indent="0" lvl="0" marL="0" rtl="0" algn="l">
              <a:spcBef>
                <a:spcPts val="360"/>
              </a:spcBef>
              <a:spcAft>
                <a:spcPts val="0"/>
              </a:spcAft>
              <a:buNone/>
            </a:pPr>
            <a:r>
              <a:rPr lang="fr-FR"/>
              <a:t>Exception pédagogique </a:t>
            </a:r>
            <a:endParaRPr/>
          </a:p>
          <a:p>
            <a:pPr indent="0" lvl="0" marL="0" rtl="0" algn="l">
              <a:spcBef>
                <a:spcPts val="360"/>
              </a:spcBef>
              <a:spcAft>
                <a:spcPts val="0"/>
              </a:spcAft>
              <a:buNone/>
            </a:pPr>
            <a:r>
              <a:rPr lang="fr-FR"/>
              <a:t>Bibliothèque</a:t>
            </a:r>
            <a:endParaRPr/>
          </a:p>
          <a:p>
            <a:pPr indent="0" lvl="0" marL="0" rtl="0" algn="l">
              <a:spcBef>
                <a:spcPts val="360"/>
              </a:spcBef>
              <a:spcAft>
                <a:spcPts val="0"/>
              </a:spcAft>
              <a:buNone/>
            </a:pPr>
            <a:r>
              <a:t/>
            </a:r>
            <a:endParaRPr/>
          </a:p>
        </p:txBody>
      </p:sp>
      <p:sp>
        <p:nvSpPr>
          <p:cNvPr id="164" name="Google Shape;164;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3" name="Google Shape;71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0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719" name="Google Shape;71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0" name="Google Shape;720;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Cahiers Lamy, août 1989 (E), p. 24</a:t>
            </a:r>
            <a:endParaRPr/>
          </a:p>
          <a:p>
            <a:pPr indent="0" lvl="0" marL="0" rtl="0" algn="l">
              <a:spcBef>
                <a:spcPts val="36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6" name="Google Shape;72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2" name="Google Shape;73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8" name="Google Shape;73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744" name="Google Shape;74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1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Diapo à éclater</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751" name="Google Shape;751;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2" name="Google Shape;752;p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Diapo à éclater</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0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758" name="Google Shape;75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1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Diapo à éclater</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5" name="Google Shape;76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1" name="Google Shape;771;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7" name="Google Shape;777;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783" name="Google Shape;78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1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JO 2 juillet 1998, p.10075.</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0" name="Google Shape;790;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2" name="Google Shape;802;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8" name="Google Shape;80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4" name="Google Shape;81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0" name="Google Shape;820;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6" name="Google Shape;826;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2" name="Google Shape;832;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8" name="Google Shape;838;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845" name="Google Shape;845;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6" name="Google Shape;846;p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JCP 1989, n°11, Actua ; D.I.T.1989, 3, p.34, n. Devèze</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853" name="Google Shape;85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4" name="Google Shape;854;p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Gaz. Pal.1993, 22-23 10, 27, note C.Latry-Bonnart</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860" name="Google Shape;86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Tondoux : D.1991, 364, S.Mirabail ; JCP 92, éd.E, I, 106, 11, Devèze ; Gaz. Pal.1992, 9-11 fév.18</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7" name="Google Shape;867;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3" name="Google Shape;873;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9" name="Google Shape;879;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5" name="Google Shape;885;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1" name="Google Shape;891;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7" name="Google Shape;897;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3" name="Google Shape;903;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0" name="Google Shape;910;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17" name="Google Shape;917;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8" name="Google Shape;918;p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Bull. crim. n°296</a:t>
            </a:r>
            <a:endParaRPr/>
          </a:p>
          <a:p>
            <a:pPr indent="0" lvl="0" marL="0" rtl="0" algn="l">
              <a:spcBef>
                <a:spcPts val="36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1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24" name="Google Shape;924;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p1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31" name="Google Shape;931;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2" name="Google Shape;932;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8" name="Google Shape;938;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4" name="Google Shape;944;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0" name="Google Shape;950;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56" name="Google Shape;95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7" name="Google Shape;957;p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Logiciel sur Internet</a:t>
            </a:r>
            <a:endParaRPr/>
          </a:p>
          <a:p>
            <a:pPr indent="0" lvl="0" marL="0" rtl="0" algn="l">
              <a:spcBef>
                <a:spcPts val="360"/>
              </a:spcBef>
              <a:spcAft>
                <a:spcPts val="0"/>
              </a:spcAft>
              <a:buNone/>
            </a:pPr>
            <a:r>
              <a:rPr lang="fr-FR"/>
              <a:t>T. com. Paris, ord. réf., 3mars 1997 ; SARL Ordinateur express c/ SARL ASI.</a:t>
            </a:r>
            <a:endParaRPr/>
          </a:p>
          <a:p>
            <a:pPr indent="0" lvl="0" marL="0" rtl="0" algn="l">
              <a:spcBef>
                <a:spcPts val="36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63" name="Google Shape;96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 name="Google Shape;964;p1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TGI Paris, ord. réf., 10juin 1997</a:t>
            </a:r>
            <a:endParaRPr/>
          </a:p>
          <a:p>
            <a:pPr indent="0" lvl="1" marL="457200" rtl="0" algn="l">
              <a:spcBef>
                <a:spcPts val="360"/>
              </a:spcBef>
              <a:spcAft>
                <a:spcPts val="0"/>
              </a:spcAft>
              <a:buNone/>
            </a:pPr>
            <a:r>
              <a:rPr lang="fr-FR"/>
              <a:t>Ils concluent à titre infiniment subsidiaire au débouté de la demande en faisant valoir que dans le cadre de ses travaux de recherches M.J.Boue a souhaité réaliser un programme en langage PERL permettant de procéder à des exercices de combinatoire et qu'il a utilisé à cette fin l'ouvrage de R.Queneau dont le caractère interactif était parfaitement adapté à son projet de recherche, que ce programme a été réalisé et testé sur le serveur sur lequel est situé le site Web du LAAS et qui a fait l'objet d'un dispositif de sécurité devant le rendre inaccessible aux autres visiteurs que les chercheurs du LAAS, que si l'agent de l'APP a pu néanmoins accéder à ce programme c'est en raison d'une défaillance grave de son logiciel de navigation "Microsoft Internet Explorer" version 3.0 qui lui a permis de violer le système de sécurité et d'accéder ainsi qu'aux fichiers privés de l'ordinateur et donc au domicile virtuel de M.Boue, ce qui ôte au constat son caractère probant.</a:t>
            </a:r>
            <a:endParaRPr/>
          </a:p>
          <a:p>
            <a:pPr indent="0" lvl="1" marL="457200" rtl="0" algn="l">
              <a:spcBef>
                <a:spcPts val="360"/>
              </a:spcBef>
              <a:spcAft>
                <a:spcPts val="0"/>
              </a:spcAft>
              <a:buNone/>
            </a:pPr>
            <a:r>
              <a:rPr lang="fr-FR"/>
              <a:t>Ils font valoir par ailleurs que la transposition de l'œuvre "Cent mille milliards de poèmes" sur un support numérique et sa diffusion dans un cadre privé ne portent pas atteinte au droit de divulgation qui appartient à l'auteur de ses ayants droit. Ils soutiennent ensuite que la numérisation de l'œuvre sur le site du LAAS ne constitue en aucune façon une dénaturation de l'œuvre d'abord en ce que la démarche de J.Boue respecte parfaitement l'esprit de l'œuvre de R.Queneau puisqu'elle tend à démontrer qu'il est loisible à partir des 14sonnets-géniteurs de constituer "Cent mille milliards de poèmes", ensuite en ce qu'il ne peut être pertinemment soutenu que l'intervention de l'outil informatique aurait dénaturé l'œuvre alors que Raymond Queneau lui-même avait fait sienne la citation de Turing suivant laquelle "seule une machine peut apprécier un sonnet écrit par une autre machine";</a:t>
            </a:r>
            <a:endParaRPr/>
          </a:p>
          <a:p>
            <a:pPr indent="0" lvl="1" marL="457200" rtl="0" algn="l">
              <a:spcBef>
                <a:spcPts val="360"/>
              </a:spcBef>
              <a:spcAft>
                <a:spcPts val="0"/>
              </a:spcAft>
              <a:buNone/>
            </a:pPr>
            <a:r>
              <a:rPr lang="fr-FR"/>
              <a:t>Contestant en conséquence l'existence d'une atteinte aux droits patrimoniaux ou d'une violation du droit de représentation puisqu'il ne peut leur être reproché aucun acte positif d'émission ou d'ouverture des pages privées à des visiteurs extérieurs au LAAS et contestant en tout état de cause l'existence d'un quelconque préjudice, les défendeurs s'opposent aux demandes de remise en état et demandent acte que le document litigieux a été supprimé par J.Boue sur l'ordinateur du LAAS à l'adresse http/tsf.laas.hybin.fr.Jb/1E14pl seul accès possible à la page incriminée;</a:t>
            </a:r>
            <a:endParaRPr/>
          </a:p>
          <a:p>
            <a:pPr indent="0" lvl="1" marL="457200" rtl="0" algn="l">
              <a:spcBef>
                <a:spcPts val="360"/>
              </a:spcBef>
              <a:spcAft>
                <a:spcPts val="0"/>
              </a:spcAft>
              <a:buNone/>
            </a:pPr>
            <a:r>
              <a:rPr lang="fr-FR"/>
              <a:t>(...).</a:t>
            </a:r>
            <a:endParaRPr/>
          </a:p>
          <a:p>
            <a:pPr indent="0" lvl="1" marL="457200" rtl="0" algn="l">
              <a:spcBef>
                <a:spcPts val="360"/>
              </a:spcBef>
              <a:spcAft>
                <a:spcPts val="0"/>
              </a:spcAft>
              <a:buNone/>
            </a:pPr>
            <a:r>
              <a:rPr lang="fr-FR"/>
              <a:t>3°Sur l'exception de nullité du constat de l'agent de l'APP:</a:t>
            </a:r>
            <a:endParaRPr/>
          </a:p>
          <a:p>
            <a:pPr indent="0" lvl="1" marL="457200" rtl="0" algn="l">
              <a:spcBef>
                <a:spcPts val="360"/>
              </a:spcBef>
              <a:spcAft>
                <a:spcPts val="0"/>
              </a:spcAft>
              <a:buNone/>
            </a:pPr>
            <a:r>
              <a:rPr lang="fr-FR"/>
              <a:t>Attendu que le LAAS dispose d'un site Web public comportant des hyperliens vers l'extérieur mais qui n'est pas en cause dans la numérisation critiquée de l'œuvre de R.Queneau;</a:t>
            </a:r>
            <a:endParaRPr/>
          </a:p>
          <a:p>
            <a:pPr indent="0" lvl="1" marL="457200" rtl="0" algn="l">
              <a:spcBef>
                <a:spcPts val="360"/>
              </a:spcBef>
              <a:spcAft>
                <a:spcPts val="0"/>
              </a:spcAft>
              <a:buNone/>
            </a:pPr>
            <a:r>
              <a:rPr lang="fr-FR"/>
              <a:t>Attendu que ce site a pour adresse "http//www.laas.fr";</a:t>
            </a:r>
            <a:endParaRPr/>
          </a:p>
          <a:p>
            <a:pPr indent="0" lvl="1" marL="457200" rtl="0" algn="l">
              <a:spcBef>
                <a:spcPts val="360"/>
              </a:spcBef>
              <a:spcAft>
                <a:spcPts val="0"/>
              </a:spcAft>
              <a:buNone/>
            </a:pPr>
            <a:r>
              <a:rPr lang="fr-FR"/>
              <a:t>Attendu que le LAAS dispose, par ailleurs, d'un réseau interne dont la structure et les protocoles techniques utilisés ressemblent à ceux du World Wide Web mais qui est destiné à un usage privé; qu'en effet, des chercheurs peuvent y réaliser des programmes ou des pages strictement personnelles;</a:t>
            </a:r>
            <a:endParaRPr/>
          </a:p>
          <a:p>
            <a:pPr indent="0" lvl="1" marL="457200" rtl="0" algn="l">
              <a:spcBef>
                <a:spcPts val="360"/>
              </a:spcBef>
              <a:spcAft>
                <a:spcPts val="0"/>
              </a:spcAft>
              <a:buNone/>
            </a:pPr>
            <a:r>
              <a:rPr lang="fr-FR"/>
              <a:t>Attendu que M.Boue a réalisé et testé le programme "Cent mille milliards de poèmes" sur le serveur expérimental du LAAS qui a pour adresse: "tsf.laas.fr";</a:t>
            </a:r>
            <a:endParaRPr/>
          </a:p>
          <a:p>
            <a:pPr indent="0" lvl="1" marL="457200" rtl="0" algn="l">
              <a:spcBef>
                <a:spcPts val="360"/>
              </a:spcBef>
              <a:spcAft>
                <a:spcPts val="0"/>
              </a:spcAft>
              <a:buNone/>
            </a:pPr>
            <a:r>
              <a:rPr lang="fr-FR"/>
              <a:t>Attendu que ce serveur, réservé à l'usage des chercheurs, bénéficie d'un système de protection le rendant en principe inaccessible à des tiers;</a:t>
            </a:r>
            <a:endParaRPr/>
          </a:p>
          <a:p>
            <a:pPr indent="0" lvl="1" marL="457200" rtl="0" algn="l">
              <a:spcBef>
                <a:spcPts val="360"/>
              </a:spcBef>
              <a:spcAft>
                <a:spcPts val="0"/>
              </a:spcAft>
              <a:buNone/>
            </a:pPr>
            <a:r>
              <a:rPr lang="fr-FR"/>
              <a:t>Attendu que M.Cauvin, l'agent de l'APP, a néanmoins pu accéder au programme privé de M.Boue alors même, d'une part, qu'il n'existe aucun lien entre le fichier privé de M.Boue et le site Web du LAAS accessible au public et, d'autre part, que le nom du fichier arbitraire de M.Boue ne fait l'objet d'aucune communication au public;</a:t>
            </a:r>
            <a:endParaRPr/>
          </a:p>
          <a:p>
            <a:pPr indent="0" lvl="1" marL="457200" rtl="0" algn="l">
              <a:spcBef>
                <a:spcPts val="360"/>
              </a:spcBef>
              <a:spcAft>
                <a:spcPts val="0"/>
              </a:spcAft>
              <a:buNone/>
            </a:pPr>
            <a:r>
              <a:rPr lang="fr-FR"/>
              <a:t>Qu'en réalité, son intrusion dans le fichier en cause n'a été rendue possible que par la défaillance du système de protection du serveur expérimental dont les "pare-feu" n'ont pas rempli leur rôle, peu important d'ailleurs que cette intrusion ait pu, en outre, être facilitée par une défaillance du logiciel de navigation microsoft explorer version 3.0 qui avait été employé par l'agent de l'APP, tout professionnel bénéficiant rapidement des informations relatives à des défaillances constatées sur des logiciels de navigation et pouvant par conséquent prendre les mesures adéquates;</a:t>
            </a:r>
            <a:endParaRPr/>
          </a:p>
          <a:p>
            <a:pPr indent="0" lvl="1" marL="457200" rtl="0" algn="l">
              <a:spcBef>
                <a:spcPts val="360"/>
              </a:spcBef>
              <a:spcAft>
                <a:spcPts val="0"/>
              </a:spcAft>
              <a:buNone/>
            </a:pPr>
            <a:r>
              <a:rPr lang="fr-FR"/>
              <a:t>Attendu, dès lors que la responsabilité de cette intrusion incombant au LAAS, la validité et la régularité du constat dressé par M.Cauvin ne sauraient être remises en cause;</a:t>
            </a:r>
            <a:endParaRPr/>
          </a:p>
          <a:p>
            <a:pPr indent="0" lvl="1" marL="457200" rtl="0" algn="l">
              <a:spcBef>
                <a:spcPts val="360"/>
              </a:spcBef>
              <a:spcAft>
                <a:spcPts val="0"/>
              </a:spcAft>
              <a:buNone/>
            </a:pPr>
            <a:r>
              <a:rPr lang="fr-FR"/>
              <a:t>Attendu, ainsi qu'il a été précisé ci-dessus, que M.Boue et le LAAS n'avaient prévu de connexions avec le serveur expérimental qu'au sein même du LAAS, pour conserver au programme son caractère privé;</a:t>
            </a:r>
            <a:endParaRPr/>
          </a:p>
          <a:p>
            <a:pPr indent="0" lvl="1" marL="457200" rtl="0" algn="l">
              <a:spcBef>
                <a:spcPts val="360"/>
              </a:spcBef>
              <a:spcAft>
                <a:spcPts val="0"/>
              </a:spcAft>
              <a:buNone/>
            </a:pPr>
            <a:r>
              <a:rPr lang="fr-FR"/>
              <a:t>Attendu que les défaillances techniques qui ont permis la connexion litigieuse ne sauraient donc être regardées comme ayant ouvert un espace à la contrefaçon;</a:t>
            </a:r>
            <a:endParaRPr/>
          </a:p>
          <a:p>
            <a:pPr indent="0" lvl="1" marL="457200" rtl="0" algn="l">
              <a:spcBef>
                <a:spcPts val="360"/>
              </a:spcBef>
              <a:spcAft>
                <a:spcPts val="0"/>
              </a:spcAft>
              <a:buNone/>
            </a:pPr>
            <a:r>
              <a:rPr lang="fr-FR"/>
              <a:t>Attendu, par ailleurs, que M.Boue a supprimé le document litigieux sur l'ordinateur connecté au serveur du LAAS;</a:t>
            </a:r>
            <a:endParaRPr/>
          </a:p>
          <a:p>
            <a:pPr indent="0" lvl="1" marL="457200" rtl="0" algn="l">
              <a:spcBef>
                <a:spcPts val="360"/>
              </a:spcBef>
              <a:spcAft>
                <a:spcPts val="0"/>
              </a:spcAft>
              <a:buNone/>
            </a:pPr>
            <a:r>
              <a:rPr lang="fr-FR"/>
              <a:t>Que le trouble qui a pu exister a donc cessé;</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71" name="Google Shape;971;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 name="Google Shape;972;p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Diapo à éclater</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78" name="Google Shape;978;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SA Groupe Progrès c/Synd. nat. des journalistes et a.</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85" name="Google Shape;985;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6" name="Google Shape;986;p1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Sté Éditions musicales Pouchenel et a. c/ École centrale de Paris et a.</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4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992" name="Google Shape;992;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3" name="Google Shape;993;p1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Sté Éditions musicales Pouchenel et a. c/ École centrale de Paris et a.</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9" name="Google Shape;99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5" name="Google Shape;1005;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2" name="Google Shape;1012;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1025" name="Google Shape;1025;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1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Affaire Yahoo, ord.du 24 mai 2000 : Comunication, Commerce électronique 2000, juillet-août, p.4, Actualité par G.Haas et F.R. Levol</a:t>
            </a:r>
            <a:endParaRPr/>
          </a:p>
          <a:p>
            <a:pPr indent="0" lvl="0" marL="0" rtl="0" algn="l">
              <a:spcBef>
                <a:spcPts val="360"/>
              </a:spcBef>
              <a:spcAft>
                <a:spcPts val="0"/>
              </a:spcAft>
              <a:buNone/>
            </a:pPr>
            <a:r>
              <a:rPr lang="fr-FR"/>
              <a:t>Ordonnance du 22 mai : Expertises 2000, 211</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3" name="Google Shape;1033;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2" name="Google Shape;1042;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5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1048" name="Google Shape;1048;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9" name="Google Shape;1049;p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 ; Mme L. c/ SA Multimania Production et a.</a:t>
            </a:r>
            <a:endParaRPr/>
          </a:p>
          <a:p>
            <a:pPr indent="0" lvl="0" marL="0" rtl="0" algn="l">
              <a:spcBef>
                <a:spcPts val="36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5" name="Google Shape;105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1" name="Google Shape;1061;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3" name="Google Shape;1073;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9" name="Google Shape;107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5" name="Google Shape;1085;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1" name="Google Shape;1091;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7" name="Google Shape;1097;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3" name="Google Shape;1103;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9" name="Google Shape;1109;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5" name="Google Shape;1115;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1" name="Google Shape;1121;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7" name="Google Shape;1127;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3" name="Google Shape;1133;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9" name="Google Shape;1139;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5" name="Google Shape;1145;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
        <p:nvSpPr>
          <p:cNvPr id="1151" name="Google Shape;115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2" name="Google Shape;1152;p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fr-FR"/>
              <a:t>TGI Paris, 12 mars 1998, Alice : D.1999, 316, note M.Viala</a:t>
            </a:r>
            <a:endParaRPr/>
          </a:p>
          <a:p>
            <a:pPr indent="0" lvl="1" marL="457200" rtl="0" algn="l">
              <a:spcBef>
                <a:spcPts val="360"/>
              </a:spcBef>
              <a:spcAft>
                <a:spcPts val="0"/>
              </a:spcAft>
              <a:buNone/>
            </a:pPr>
            <a:r>
              <a:rPr lang="fr-FR"/>
              <a:t>Faisant primer la logique juridique sur la logique informatique</a:t>
            </a:r>
            <a:endParaRPr/>
          </a:p>
          <a:p>
            <a:pPr indent="0" lvl="1" marL="457200" rtl="0" algn="l">
              <a:spcBef>
                <a:spcPts val="360"/>
              </a:spcBef>
              <a:spcAft>
                <a:spcPts val="0"/>
              </a:spcAft>
              <a:buNone/>
            </a:pPr>
            <a:r>
              <a:rPr lang="fr-FR"/>
              <a:t>Affaire Alice : décision sur le fond : TGI Paris, 2" mars 1999 : D.2000, 131, note M.Viala (absence de notoriété)</a:t>
            </a:r>
            <a:endParaRPr/>
          </a:p>
          <a:p>
            <a:pPr indent="0" lvl="1" marL="457200" rtl="0" algn="l">
              <a:spcBef>
                <a:spcPts val="360"/>
              </a:spcBef>
              <a:spcAft>
                <a:spcPts val="0"/>
              </a:spcAft>
              <a:buNone/>
            </a:pPr>
            <a:r>
              <a:rPr lang="fr-FR"/>
              <a:t>TGI Nanterre ref 16 sept. 1999 (2 ordonnances) ordonnant à l'Internic cde procéder aux changements de noms.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9" name="Google Shape;1159;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6" name="Google Shape;1166;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8" name="Google Shape;218;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Art L 331-5 : mesures techniques efficaces</a:t>
            </a:r>
            <a:endParaRPr/>
          </a:p>
          <a:p>
            <a:pPr indent="0" lvl="0" marL="0" rtl="0" algn="l">
              <a:spcBef>
                <a:spcPts val="360"/>
              </a:spcBef>
              <a:spcAft>
                <a:spcPts val="0"/>
              </a:spcAft>
              <a:buNone/>
            </a:pPr>
            <a:r>
              <a:rPr lang="fr-FR"/>
              <a:t>Art L 331-22 : identification des oeuvres</a:t>
            </a:r>
            <a:endParaRPr/>
          </a:p>
        </p:txBody>
      </p:sp>
      <p:sp>
        <p:nvSpPr>
          <p:cNvPr id="219" name="Google Shape;219;p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 name="Google Shape;11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Articles L 335-7 et L 335-7-1 concerne la suspension de l’accès à Internet</a:t>
            </a:r>
            <a:endParaRPr/>
          </a:p>
        </p:txBody>
      </p:sp>
      <p:sp>
        <p:nvSpPr>
          <p:cNvPr id="232" name="Google Shape;232;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fr-FR" sz="1200" u="none" cap="none" strike="noStrike">
                <a:solidFill>
                  <a:schemeClr val="dk1"/>
                </a:solidFill>
                <a:latin typeface="Tahoma"/>
                <a:ea typeface="Tahoma"/>
                <a:cs typeface="Tahoma"/>
                <a:sym typeface="Tahoma"/>
              </a:rPr>
              <a:t>‹#›</a:t>
            </a:fld>
            <a:endParaRPr b="0" i="0" sz="1200" u="none" cap="none" strike="noStrike">
              <a:solidFill>
                <a:schemeClr val="dk1"/>
              </a:solidFill>
              <a:latin typeface="Tahoma"/>
              <a:ea typeface="Tahoma"/>
              <a:cs typeface="Tahoma"/>
              <a:sym typeface="Tahom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 name="Google Shape;12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2" name="Google Shape;35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0" name="Google Shape;37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 name="Google Shape;37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8" name="Google Shape;388;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Consentement : Libre, Spécifique (pour une seule finalité), </a:t>
            </a:r>
            <a:r>
              <a:rPr b="1" lang="fr-FR" sz="1200">
                <a:solidFill>
                  <a:srgbClr val="262626"/>
                </a:solidFill>
                <a:latin typeface="Geo"/>
                <a:ea typeface="Geo"/>
                <a:cs typeface="Geo"/>
                <a:sym typeface="Geo"/>
              </a:rPr>
              <a:t>Eclairé (renvoi aux obligation d’information : identité, finalités, cat de données, droit de retrait), Univoque </a:t>
            </a:r>
            <a:endParaRPr b="0"/>
          </a:p>
        </p:txBody>
      </p:sp>
      <p:sp>
        <p:nvSpPr>
          <p:cNvPr id="389" name="Google Shape;389;p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5" name="Google Shape;39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fr-FR" u="none" strike="noStrike">
                <a:solidFill>
                  <a:srgbClr val="333333"/>
                </a:solidFill>
                <a:latin typeface="Georgia"/>
                <a:ea typeface="Georgia"/>
                <a:cs typeface="Georgia"/>
                <a:sym typeface="Georgia"/>
              </a:rPr>
              <a:t>Cette base légale concerne les traitements mis en œuvre par des organismes privés</a:t>
            </a:r>
            <a:r>
              <a:rPr b="0" i="0" lang="fr-FR" u="none" strike="noStrike">
                <a:solidFill>
                  <a:srgbClr val="71716E"/>
                </a:solidFill>
                <a:latin typeface="Georgia"/>
                <a:ea typeface="Georgia"/>
                <a:cs typeface="Georgia"/>
                <a:sym typeface="Georgia"/>
              </a:rPr>
              <a:t> </a:t>
            </a:r>
            <a:r>
              <a:rPr b="0" i="0" lang="fr-FR" u="none" strike="noStrike">
                <a:solidFill>
                  <a:srgbClr val="333333"/>
                </a:solidFill>
                <a:latin typeface="Georgia"/>
                <a:ea typeface="Georgia"/>
                <a:cs typeface="Georgia"/>
                <a:sym typeface="Georgia"/>
              </a:rPr>
              <a:t>qui ne portent pas une atteinte importante aux droits et intérêts des personnes concernées</a:t>
            </a:r>
            <a:r>
              <a:rPr b="0" i="0" lang="fr-FR" u="none" strike="noStrike">
                <a:solidFill>
                  <a:srgbClr val="71716E"/>
                </a:solidFill>
                <a:latin typeface="Georgia"/>
                <a:ea typeface="Georgia"/>
                <a:cs typeface="Georgia"/>
                <a:sym typeface="Georgia"/>
              </a:rPr>
              <a:t>.</a:t>
            </a:r>
            <a:endParaRPr b="0"/>
          </a:p>
        </p:txBody>
      </p:sp>
      <p:sp>
        <p:nvSpPr>
          <p:cNvPr id="396" name="Google Shape;396;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2" name="Google Shape;402;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Reste entière la question de la « matérialité » de la preuve dans le cas du cas à cocher </a:t>
            </a:r>
            <a:endParaRPr/>
          </a:p>
        </p:txBody>
      </p:sp>
      <p:sp>
        <p:nvSpPr>
          <p:cNvPr id="403" name="Google Shape;403;p4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9" name="Google Shape;409;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Si consentement avec une case à cocher retrait aussi simple donc… Conséquences du retrait… </a:t>
            </a:r>
            <a:endParaRPr/>
          </a:p>
        </p:txBody>
      </p:sp>
      <p:sp>
        <p:nvSpPr>
          <p:cNvPr id="410" name="Google Shape;410;p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6" name="Google Shape;4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2" name="Google Shape;42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Consentement explicite : dans certains cas, le consentement doit être explicite. Cette caractéristique fait référence à la modalité d’expression du consentement : il est nécessaire de disposer d’une déclaration expresse de la part de la personne concernée</a:t>
            </a:r>
            <a:endParaRPr/>
          </a:p>
        </p:txBody>
      </p:sp>
      <p:sp>
        <p:nvSpPr>
          <p:cNvPr id="423" name="Google Shape;423;p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9" name="Google Shape;45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1" name="Google Shape;471;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lang="fr-FR">
                <a:solidFill>
                  <a:srgbClr val="000000"/>
                </a:solidFill>
                <a:latin typeface="Times New Roman"/>
                <a:ea typeface="Times New Roman"/>
                <a:cs typeface="Times New Roman"/>
                <a:sym typeface="Times New Roman"/>
              </a:rPr>
              <a:t>Si la personne concernée est contactée (par mail) ces informations doivent être communiquées lors du 1</a:t>
            </a:r>
            <a:r>
              <a:rPr baseline="30000" lang="fr-FR">
                <a:solidFill>
                  <a:srgbClr val="000000"/>
                </a:solidFill>
                <a:latin typeface="Times New Roman"/>
                <a:ea typeface="Times New Roman"/>
                <a:cs typeface="Times New Roman"/>
                <a:sym typeface="Times New Roman"/>
              </a:rPr>
              <a:t>er</a:t>
            </a:r>
            <a:r>
              <a:rPr lang="fr-FR">
                <a:solidFill>
                  <a:srgbClr val="000000"/>
                </a:solidFill>
                <a:latin typeface="Times New Roman"/>
                <a:ea typeface="Times New Roman"/>
                <a:cs typeface="Times New Roman"/>
                <a:sym typeface="Times New Roman"/>
              </a:rPr>
              <a:t> contact. Dans les autres cas c’est à la demande de la personne concernée.</a:t>
            </a:r>
            <a:br>
              <a:rPr lang="fr-FR">
                <a:solidFill>
                  <a:srgbClr val="000000"/>
                </a:solidFill>
                <a:latin typeface="Times New Roman"/>
                <a:ea typeface="Times New Roman"/>
                <a:cs typeface="Times New Roman"/>
                <a:sym typeface="Times New Roman"/>
              </a:rPr>
            </a:br>
            <a:r>
              <a:rPr lang="fr-FR">
                <a:solidFill>
                  <a:srgbClr val="000000"/>
                </a:solidFill>
                <a:latin typeface="Times New Roman"/>
                <a:ea typeface="Times New Roman"/>
                <a:cs typeface="Times New Roman"/>
                <a:sym typeface="Times New Roman"/>
              </a:rPr>
              <a:t>Différence essentielle avec le cas où les données sont collectées auprès de la personne elle-même : indiquer la provenance des données</a:t>
            </a:r>
            <a:endParaRPr/>
          </a:p>
        </p:txBody>
      </p:sp>
      <p:sp>
        <p:nvSpPr>
          <p:cNvPr id="472" name="Google Shape;472;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0" name="Google Shape;49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6" name="Google Shape;49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2" name="Google Shape;50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8" name="Google Shape;50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4" name="Google Shape;51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0" name="Google Shape;52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2" name="Google Shape;532;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Obligation d’effacement qui rejaillit sur les destinataires des données perso</a:t>
            </a:r>
            <a:endParaRPr/>
          </a:p>
        </p:txBody>
      </p:sp>
      <p:sp>
        <p:nvSpPr>
          <p:cNvPr id="533" name="Google Shape;533;p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 name="Google Shape;54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1" name="Google Shape;55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7" name="Google Shape;55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3" name="Google Shape;56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9" name="Google Shape;56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5" name="Google Shape;57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1" name="Google Shape;581;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3" name="Google Shape;59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9" name="Google Shape;599;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 name="Google Shape;605;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1" name="Google Shape;61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7" name="Google Shape;61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3" name="Google Shape;62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9" name="Google Shape;629;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5" name="Google Shape;63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1" name="Google Shape;64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7" name="Google Shape;64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3" name="Google Shape;65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9" name="Google Shape;65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5" name="Google Shape;66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1" name="Google Shape;67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7" name="Google Shape;677;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3" name="Google Shape;683;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9" name="Google Shape;689;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5" name="Google Shape;69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1" name="Google Shape;70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7" name="Google Shape;70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22" name="Shape 22"/>
        <p:cNvGrpSpPr/>
        <p:nvPr/>
      </p:nvGrpSpPr>
      <p:grpSpPr>
        <a:xfrm>
          <a:off x="0" y="0"/>
          <a:ext cx="0" cy="0"/>
          <a:chOff x="0" y="0"/>
          <a:chExt cx="0" cy="0"/>
        </a:xfrm>
      </p:grpSpPr>
      <p:grpSp>
        <p:nvGrpSpPr>
          <p:cNvPr id="23" name="Google Shape;23;p172"/>
          <p:cNvGrpSpPr/>
          <p:nvPr/>
        </p:nvGrpSpPr>
        <p:grpSpPr>
          <a:xfrm>
            <a:off x="0" y="2438400"/>
            <a:ext cx="9009063" cy="1052513"/>
            <a:chOff x="0" y="1536"/>
            <a:chExt cx="5675" cy="663"/>
          </a:xfrm>
        </p:grpSpPr>
        <p:grpSp>
          <p:nvGrpSpPr>
            <p:cNvPr id="24" name="Google Shape;24;p172"/>
            <p:cNvGrpSpPr/>
            <p:nvPr/>
          </p:nvGrpSpPr>
          <p:grpSpPr>
            <a:xfrm>
              <a:off x="185" y="1604"/>
              <a:ext cx="449" cy="299"/>
              <a:chOff x="720" y="336"/>
              <a:chExt cx="624" cy="432"/>
            </a:xfrm>
          </p:grpSpPr>
          <p:sp>
            <p:nvSpPr>
              <p:cNvPr id="25" name="Google Shape;25;p172"/>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6" name="Google Shape;26;p172"/>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grpSp>
        <p:grpSp>
          <p:nvGrpSpPr>
            <p:cNvPr id="27" name="Google Shape;27;p172"/>
            <p:cNvGrpSpPr/>
            <p:nvPr/>
          </p:nvGrpSpPr>
          <p:grpSpPr>
            <a:xfrm>
              <a:off x="263" y="1870"/>
              <a:ext cx="466" cy="299"/>
              <a:chOff x="912" y="2640"/>
              <a:chExt cx="672" cy="432"/>
            </a:xfrm>
          </p:grpSpPr>
          <p:sp>
            <p:nvSpPr>
              <p:cNvPr id="28" name="Google Shape;28;p172"/>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9" name="Google Shape;29;p172"/>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grpSp>
        <p:sp>
          <p:nvSpPr>
            <p:cNvPr id="30" name="Google Shape;30;p172"/>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1" name="Google Shape;31;p172"/>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32" name="Google Shape;32;p172"/>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grpSp>
      <p:sp>
        <p:nvSpPr>
          <p:cNvPr id="33" name="Google Shape;33;p172"/>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120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90"/>
              <a:buChar char="■"/>
              <a:defRPr/>
            </a:lvl5pPr>
            <a:lvl6pPr lvl="5" algn="l">
              <a:spcBef>
                <a:spcPts val="360"/>
              </a:spcBef>
              <a:spcAft>
                <a:spcPts val="0"/>
              </a:spcAft>
              <a:buSzPts val="990"/>
              <a:buChar char="■"/>
              <a:defRPr/>
            </a:lvl6pPr>
            <a:lvl7pPr lvl="6" algn="l">
              <a:spcBef>
                <a:spcPts val="360"/>
              </a:spcBef>
              <a:spcAft>
                <a:spcPts val="0"/>
              </a:spcAft>
              <a:buSzPts val="990"/>
              <a:buChar char="■"/>
              <a:defRPr/>
            </a:lvl7pPr>
            <a:lvl8pPr lvl="7" algn="l">
              <a:spcBef>
                <a:spcPts val="360"/>
              </a:spcBef>
              <a:spcAft>
                <a:spcPts val="0"/>
              </a:spcAft>
              <a:buSzPts val="990"/>
              <a:buChar char="■"/>
              <a:defRPr/>
            </a:lvl8pPr>
            <a:lvl9pPr lvl="8" algn="l">
              <a:spcBef>
                <a:spcPts val="360"/>
              </a:spcBef>
              <a:spcAft>
                <a:spcPts val="0"/>
              </a:spcAft>
              <a:buSzPts val="990"/>
              <a:buChar char="■"/>
              <a:defRPr/>
            </a:lvl9pPr>
          </a:lstStyle>
          <a:p/>
        </p:txBody>
      </p:sp>
      <p:sp>
        <p:nvSpPr>
          <p:cNvPr id="35" name="Google Shape;35;p172"/>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72"/>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2"/>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lt2"/>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lt2"/>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lt2"/>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lt2"/>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lt2"/>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lt2"/>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lt2"/>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lt2"/>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88" name="Shape 88"/>
        <p:cNvGrpSpPr/>
        <p:nvPr/>
      </p:nvGrpSpPr>
      <p:grpSpPr>
        <a:xfrm>
          <a:off x="0" y="0"/>
          <a:ext cx="0" cy="0"/>
          <a:chOff x="0" y="0"/>
          <a:chExt cx="0" cy="0"/>
        </a:xfrm>
      </p:grpSpPr>
      <p:sp>
        <p:nvSpPr>
          <p:cNvPr id="89" name="Google Shape;89;p18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81"/>
          <p:cNvSpPr/>
          <p:nvPr>
            <p:ph idx="2" type="pic"/>
          </p:nvPr>
        </p:nvSpPr>
        <p:spPr>
          <a:xfrm>
            <a:off x="1792288" y="612775"/>
            <a:ext cx="5486400" cy="4114800"/>
          </a:xfrm>
          <a:prstGeom prst="rect">
            <a:avLst/>
          </a:prstGeom>
          <a:noFill/>
          <a:ln>
            <a:noFill/>
          </a:ln>
        </p:spPr>
      </p:sp>
      <p:sp>
        <p:nvSpPr>
          <p:cNvPr id="91" name="Google Shape;91;p18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95"/>
              <a:buNone/>
              <a:defRPr sz="900"/>
            </a:lvl5pPr>
            <a:lvl6pPr indent="-228600" lvl="5" marL="2743200" algn="l">
              <a:spcBef>
                <a:spcPts val="180"/>
              </a:spcBef>
              <a:spcAft>
                <a:spcPts val="0"/>
              </a:spcAft>
              <a:buSzPts val="495"/>
              <a:buNone/>
              <a:defRPr sz="900"/>
            </a:lvl6pPr>
            <a:lvl7pPr indent="-228600" lvl="6" marL="3200400" algn="l">
              <a:spcBef>
                <a:spcPts val="180"/>
              </a:spcBef>
              <a:spcAft>
                <a:spcPts val="0"/>
              </a:spcAft>
              <a:buSzPts val="495"/>
              <a:buNone/>
              <a:defRPr sz="900"/>
            </a:lvl7pPr>
            <a:lvl8pPr indent="-228600" lvl="7" marL="3657600" algn="l">
              <a:spcBef>
                <a:spcPts val="180"/>
              </a:spcBef>
              <a:spcAft>
                <a:spcPts val="0"/>
              </a:spcAft>
              <a:buSzPts val="495"/>
              <a:buNone/>
              <a:defRPr sz="900"/>
            </a:lvl8pPr>
            <a:lvl9pPr indent="-228600" lvl="8" marL="4114800" algn="l">
              <a:spcBef>
                <a:spcPts val="180"/>
              </a:spcBef>
              <a:spcAft>
                <a:spcPts val="0"/>
              </a:spcAft>
              <a:buSzPts val="495"/>
              <a:buNone/>
              <a:defRPr sz="900"/>
            </a:lvl9pPr>
          </a:lstStyle>
          <a:p/>
        </p:txBody>
      </p:sp>
      <p:sp>
        <p:nvSpPr>
          <p:cNvPr id="92" name="Google Shape;92;p18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8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8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95" name="Shape 95"/>
        <p:cNvGrpSpPr/>
        <p:nvPr/>
      </p:nvGrpSpPr>
      <p:grpSpPr>
        <a:xfrm>
          <a:off x="0" y="0"/>
          <a:ext cx="0" cy="0"/>
          <a:chOff x="0" y="0"/>
          <a:chExt cx="0" cy="0"/>
        </a:xfrm>
      </p:grpSpPr>
      <p:sp>
        <p:nvSpPr>
          <p:cNvPr id="96" name="Google Shape;96;p18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82"/>
          <p:cNvSpPr txBox="1"/>
          <p:nvPr>
            <p:ph idx="1" type="body"/>
          </p:nvPr>
        </p:nvSpPr>
        <p:spPr>
          <a:xfrm rot="5400000">
            <a:off x="2801144" y="-21431"/>
            <a:ext cx="4114800" cy="8193088"/>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91464" lvl="4" marL="2286000" algn="l">
              <a:spcBef>
                <a:spcPts val="360"/>
              </a:spcBef>
              <a:spcAft>
                <a:spcPts val="0"/>
              </a:spcAft>
              <a:buSzPts val="990"/>
              <a:buChar char="■"/>
              <a:defRPr/>
            </a:lvl5pPr>
            <a:lvl6pPr indent="-291464" lvl="5" marL="2743200" algn="l">
              <a:spcBef>
                <a:spcPts val="360"/>
              </a:spcBef>
              <a:spcAft>
                <a:spcPts val="0"/>
              </a:spcAft>
              <a:buSzPts val="990"/>
              <a:buChar char="■"/>
              <a:defRPr/>
            </a:lvl6pPr>
            <a:lvl7pPr indent="-291464" lvl="6" marL="3200400" algn="l">
              <a:spcBef>
                <a:spcPts val="360"/>
              </a:spcBef>
              <a:spcAft>
                <a:spcPts val="0"/>
              </a:spcAft>
              <a:buSzPts val="990"/>
              <a:buChar char="■"/>
              <a:defRPr/>
            </a:lvl7pPr>
            <a:lvl8pPr indent="-291465" lvl="7" marL="3657600" algn="l">
              <a:spcBef>
                <a:spcPts val="360"/>
              </a:spcBef>
              <a:spcAft>
                <a:spcPts val="0"/>
              </a:spcAft>
              <a:buSzPts val="990"/>
              <a:buChar char="■"/>
              <a:defRPr/>
            </a:lvl8pPr>
            <a:lvl9pPr indent="-291465" lvl="8" marL="4114800" algn="l">
              <a:spcBef>
                <a:spcPts val="360"/>
              </a:spcBef>
              <a:spcAft>
                <a:spcPts val="0"/>
              </a:spcAft>
              <a:buSzPts val="990"/>
              <a:buChar char="■"/>
              <a:defRPr/>
            </a:lvl9pPr>
          </a:lstStyle>
          <a:p/>
        </p:txBody>
      </p:sp>
      <p:sp>
        <p:nvSpPr>
          <p:cNvPr id="98" name="Google Shape;98;p182"/>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82"/>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82"/>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01" name="Shape 101"/>
        <p:cNvGrpSpPr/>
        <p:nvPr/>
      </p:nvGrpSpPr>
      <p:grpSpPr>
        <a:xfrm>
          <a:off x="0" y="0"/>
          <a:ext cx="0" cy="0"/>
          <a:chOff x="0" y="0"/>
          <a:chExt cx="0" cy="0"/>
        </a:xfrm>
      </p:grpSpPr>
      <p:sp>
        <p:nvSpPr>
          <p:cNvPr id="102" name="Google Shape;102;p183"/>
          <p:cNvSpPr txBox="1"/>
          <p:nvPr>
            <p:ph type="title"/>
          </p:nvPr>
        </p:nvSpPr>
        <p:spPr>
          <a:xfrm rot="5400000">
            <a:off x="5093494" y="2270919"/>
            <a:ext cx="5675313" cy="20478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83"/>
          <p:cNvSpPr txBox="1"/>
          <p:nvPr>
            <p:ph idx="1" type="body"/>
          </p:nvPr>
        </p:nvSpPr>
        <p:spPr>
          <a:xfrm rot="5400000">
            <a:off x="920750" y="298450"/>
            <a:ext cx="5675313" cy="5992813"/>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91464" lvl="4" marL="2286000" algn="l">
              <a:spcBef>
                <a:spcPts val="360"/>
              </a:spcBef>
              <a:spcAft>
                <a:spcPts val="0"/>
              </a:spcAft>
              <a:buSzPts val="990"/>
              <a:buChar char="■"/>
              <a:defRPr/>
            </a:lvl5pPr>
            <a:lvl6pPr indent="-291464" lvl="5" marL="2743200" algn="l">
              <a:spcBef>
                <a:spcPts val="360"/>
              </a:spcBef>
              <a:spcAft>
                <a:spcPts val="0"/>
              </a:spcAft>
              <a:buSzPts val="990"/>
              <a:buChar char="■"/>
              <a:defRPr/>
            </a:lvl6pPr>
            <a:lvl7pPr indent="-291464" lvl="6" marL="3200400" algn="l">
              <a:spcBef>
                <a:spcPts val="360"/>
              </a:spcBef>
              <a:spcAft>
                <a:spcPts val="0"/>
              </a:spcAft>
              <a:buSzPts val="990"/>
              <a:buChar char="■"/>
              <a:defRPr/>
            </a:lvl7pPr>
            <a:lvl8pPr indent="-291465" lvl="7" marL="3657600" algn="l">
              <a:spcBef>
                <a:spcPts val="360"/>
              </a:spcBef>
              <a:spcAft>
                <a:spcPts val="0"/>
              </a:spcAft>
              <a:buSzPts val="990"/>
              <a:buChar char="■"/>
              <a:defRPr/>
            </a:lvl8pPr>
            <a:lvl9pPr indent="-291465" lvl="8" marL="4114800" algn="l">
              <a:spcBef>
                <a:spcPts val="360"/>
              </a:spcBef>
              <a:spcAft>
                <a:spcPts val="0"/>
              </a:spcAft>
              <a:buSzPts val="990"/>
              <a:buChar char="■"/>
              <a:defRPr/>
            </a:lvl9pPr>
          </a:lstStyle>
          <a:p/>
        </p:txBody>
      </p:sp>
      <p:sp>
        <p:nvSpPr>
          <p:cNvPr id="104" name="Google Shape;104;p18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8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8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38" name="Shape 38"/>
        <p:cNvGrpSpPr/>
        <p:nvPr/>
      </p:nvGrpSpPr>
      <p:grpSpPr>
        <a:xfrm>
          <a:off x="0" y="0"/>
          <a:ext cx="0" cy="0"/>
          <a:chOff x="0" y="0"/>
          <a:chExt cx="0" cy="0"/>
        </a:xfrm>
      </p:grpSpPr>
      <p:sp>
        <p:nvSpPr>
          <p:cNvPr id="39" name="Google Shape;39;p17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7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91464" lvl="4" marL="2286000" algn="l">
              <a:spcBef>
                <a:spcPts val="360"/>
              </a:spcBef>
              <a:spcAft>
                <a:spcPts val="0"/>
              </a:spcAft>
              <a:buSzPts val="990"/>
              <a:buChar char="■"/>
              <a:defRPr/>
            </a:lvl5pPr>
            <a:lvl6pPr indent="-291464" lvl="5" marL="2743200" algn="l">
              <a:spcBef>
                <a:spcPts val="360"/>
              </a:spcBef>
              <a:spcAft>
                <a:spcPts val="0"/>
              </a:spcAft>
              <a:buSzPts val="990"/>
              <a:buChar char="■"/>
              <a:defRPr/>
            </a:lvl6pPr>
            <a:lvl7pPr indent="-291464" lvl="6" marL="3200400" algn="l">
              <a:spcBef>
                <a:spcPts val="360"/>
              </a:spcBef>
              <a:spcAft>
                <a:spcPts val="0"/>
              </a:spcAft>
              <a:buSzPts val="990"/>
              <a:buChar char="■"/>
              <a:defRPr/>
            </a:lvl7pPr>
            <a:lvl8pPr indent="-291465" lvl="7" marL="3657600" algn="l">
              <a:spcBef>
                <a:spcPts val="360"/>
              </a:spcBef>
              <a:spcAft>
                <a:spcPts val="0"/>
              </a:spcAft>
              <a:buSzPts val="990"/>
              <a:buChar char="■"/>
              <a:defRPr/>
            </a:lvl8pPr>
            <a:lvl9pPr indent="-291465" lvl="8" marL="4114800" algn="l">
              <a:spcBef>
                <a:spcPts val="360"/>
              </a:spcBef>
              <a:spcAft>
                <a:spcPts val="0"/>
              </a:spcAft>
              <a:buSzPts val="990"/>
              <a:buChar char="■"/>
              <a:defRPr/>
            </a:lvl9pPr>
          </a:lstStyle>
          <a:p/>
        </p:txBody>
      </p:sp>
      <p:sp>
        <p:nvSpPr>
          <p:cNvPr id="41" name="Google Shape;41;p173"/>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3"/>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3"/>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type="tx">
  <p:cSld name="TITLE_AND_BODY">
    <p:spTree>
      <p:nvGrpSpPr>
        <p:cNvPr id="44" name="Shape 44"/>
        <p:cNvGrpSpPr/>
        <p:nvPr/>
      </p:nvGrpSpPr>
      <p:grpSpPr>
        <a:xfrm>
          <a:off x="0" y="0"/>
          <a:ext cx="0" cy="0"/>
          <a:chOff x="0" y="0"/>
          <a:chExt cx="0" cy="0"/>
        </a:xfrm>
      </p:grpSpPr>
      <p:sp>
        <p:nvSpPr>
          <p:cNvPr id="45" name="Google Shape;45;p17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91464" lvl="4" marL="2286000" algn="l">
              <a:spcBef>
                <a:spcPts val="360"/>
              </a:spcBef>
              <a:spcAft>
                <a:spcPts val="0"/>
              </a:spcAft>
              <a:buSzPts val="990"/>
              <a:buChar char="■"/>
              <a:defRPr/>
            </a:lvl5pPr>
            <a:lvl6pPr indent="-291464" lvl="5" marL="2743200" algn="l">
              <a:spcBef>
                <a:spcPts val="360"/>
              </a:spcBef>
              <a:spcAft>
                <a:spcPts val="0"/>
              </a:spcAft>
              <a:buSzPts val="990"/>
              <a:buChar char="■"/>
              <a:defRPr/>
            </a:lvl6pPr>
            <a:lvl7pPr indent="-291464" lvl="6" marL="3200400" algn="l">
              <a:spcBef>
                <a:spcPts val="360"/>
              </a:spcBef>
              <a:spcAft>
                <a:spcPts val="0"/>
              </a:spcAft>
              <a:buSzPts val="990"/>
              <a:buChar char="■"/>
              <a:defRPr/>
            </a:lvl7pPr>
            <a:lvl8pPr indent="-291465" lvl="7" marL="3657600" algn="l">
              <a:spcBef>
                <a:spcPts val="360"/>
              </a:spcBef>
              <a:spcAft>
                <a:spcPts val="0"/>
              </a:spcAft>
              <a:buSzPts val="990"/>
              <a:buChar char="■"/>
              <a:defRPr/>
            </a:lvl8pPr>
            <a:lvl9pPr indent="-291465" lvl="8" marL="4114800" algn="l">
              <a:spcBef>
                <a:spcPts val="360"/>
              </a:spcBef>
              <a:spcAft>
                <a:spcPts val="0"/>
              </a:spcAft>
              <a:buSzPts val="990"/>
              <a:buChar char="■"/>
              <a:defRPr/>
            </a:lvl9pPr>
          </a:lstStyle>
          <a:p/>
        </p:txBody>
      </p:sp>
      <p:sp>
        <p:nvSpPr>
          <p:cNvPr id="47" name="Google Shape;47;p174"/>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4"/>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74"/>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50" name="Shape 50"/>
        <p:cNvGrpSpPr/>
        <p:nvPr/>
      </p:nvGrpSpPr>
      <p:grpSpPr>
        <a:xfrm>
          <a:off x="0" y="0"/>
          <a:ext cx="0" cy="0"/>
          <a:chOff x="0" y="0"/>
          <a:chExt cx="0" cy="0"/>
        </a:xfrm>
      </p:grpSpPr>
      <p:sp>
        <p:nvSpPr>
          <p:cNvPr id="51" name="Google Shape;51;p1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200"/>
              <a:buNone/>
              <a:defRPr sz="2000"/>
            </a:lvl1pPr>
            <a:lvl2pPr indent="-228600" lvl="1" marL="914400" algn="l">
              <a:spcBef>
                <a:spcPts val="360"/>
              </a:spcBef>
              <a:spcAft>
                <a:spcPts val="0"/>
              </a:spcAft>
              <a:buSzPts val="990"/>
              <a:buNone/>
              <a:defRPr sz="1800"/>
            </a:lvl2pPr>
            <a:lvl3pPr indent="-228600" lvl="2" marL="1371600" algn="l">
              <a:spcBef>
                <a:spcPts val="320"/>
              </a:spcBef>
              <a:spcAft>
                <a:spcPts val="0"/>
              </a:spcAft>
              <a:buSzPts val="800"/>
              <a:buNone/>
              <a:defRPr sz="1600"/>
            </a:lvl3pPr>
            <a:lvl4pPr indent="-228600" lvl="3" marL="1828800" algn="l">
              <a:spcBef>
                <a:spcPts val="280"/>
              </a:spcBef>
              <a:spcAft>
                <a:spcPts val="0"/>
              </a:spcAft>
              <a:buSzPts val="770"/>
              <a:buNone/>
              <a:defRPr sz="1400"/>
            </a:lvl4pPr>
            <a:lvl5pPr indent="-228600" lvl="4" marL="2286000" algn="l">
              <a:spcBef>
                <a:spcPts val="280"/>
              </a:spcBef>
              <a:spcAft>
                <a:spcPts val="0"/>
              </a:spcAft>
              <a:buSzPts val="770"/>
              <a:buNone/>
              <a:defRPr sz="1400"/>
            </a:lvl5pPr>
            <a:lvl6pPr indent="-228600" lvl="5" marL="2743200" algn="l">
              <a:spcBef>
                <a:spcPts val="280"/>
              </a:spcBef>
              <a:spcAft>
                <a:spcPts val="0"/>
              </a:spcAft>
              <a:buSzPts val="770"/>
              <a:buNone/>
              <a:defRPr sz="1400"/>
            </a:lvl6pPr>
            <a:lvl7pPr indent="-228600" lvl="6" marL="3200400" algn="l">
              <a:spcBef>
                <a:spcPts val="280"/>
              </a:spcBef>
              <a:spcAft>
                <a:spcPts val="0"/>
              </a:spcAft>
              <a:buSzPts val="770"/>
              <a:buNone/>
              <a:defRPr sz="1400"/>
            </a:lvl7pPr>
            <a:lvl8pPr indent="-228600" lvl="7" marL="3657600" algn="l">
              <a:spcBef>
                <a:spcPts val="280"/>
              </a:spcBef>
              <a:spcAft>
                <a:spcPts val="0"/>
              </a:spcAft>
              <a:buSzPts val="770"/>
              <a:buNone/>
              <a:defRPr sz="1400"/>
            </a:lvl8pPr>
            <a:lvl9pPr indent="-228600" lvl="8" marL="4114800" algn="l">
              <a:spcBef>
                <a:spcPts val="280"/>
              </a:spcBef>
              <a:spcAft>
                <a:spcPts val="0"/>
              </a:spcAft>
              <a:buSzPts val="770"/>
              <a:buNone/>
              <a:defRPr sz="1400"/>
            </a:lvl9pPr>
          </a:lstStyle>
          <a:p/>
        </p:txBody>
      </p:sp>
      <p:sp>
        <p:nvSpPr>
          <p:cNvPr id="53" name="Google Shape;53;p175"/>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5"/>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5"/>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56" name="Shape 56"/>
        <p:cNvGrpSpPr/>
        <p:nvPr/>
      </p:nvGrpSpPr>
      <p:grpSpPr>
        <a:xfrm>
          <a:off x="0" y="0"/>
          <a:ext cx="0" cy="0"/>
          <a:chOff x="0" y="0"/>
          <a:chExt cx="0" cy="0"/>
        </a:xfrm>
      </p:grpSpPr>
      <p:sp>
        <p:nvSpPr>
          <p:cNvPr id="57" name="Google Shape;57;p17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76"/>
          <p:cNvSpPr txBox="1"/>
          <p:nvPr>
            <p:ph idx="1" type="body"/>
          </p:nvPr>
        </p:nvSpPr>
        <p:spPr>
          <a:xfrm>
            <a:off x="762000" y="2017713"/>
            <a:ext cx="4019550" cy="41148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91464" lvl="4" marL="2286000" algn="l">
              <a:spcBef>
                <a:spcPts val="360"/>
              </a:spcBef>
              <a:spcAft>
                <a:spcPts val="0"/>
              </a:spcAft>
              <a:buSzPts val="990"/>
              <a:buChar char="■"/>
              <a:defRPr sz="1800"/>
            </a:lvl5pPr>
            <a:lvl6pPr indent="-291464" lvl="5" marL="2743200" algn="l">
              <a:spcBef>
                <a:spcPts val="360"/>
              </a:spcBef>
              <a:spcAft>
                <a:spcPts val="0"/>
              </a:spcAft>
              <a:buSzPts val="990"/>
              <a:buChar char="■"/>
              <a:defRPr sz="1800"/>
            </a:lvl6pPr>
            <a:lvl7pPr indent="-291464" lvl="6" marL="3200400" algn="l">
              <a:spcBef>
                <a:spcPts val="360"/>
              </a:spcBef>
              <a:spcAft>
                <a:spcPts val="0"/>
              </a:spcAft>
              <a:buSzPts val="990"/>
              <a:buChar char="■"/>
              <a:defRPr sz="1800"/>
            </a:lvl7pPr>
            <a:lvl8pPr indent="-291465" lvl="7" marL="3657600" algn="l">
              <a:spcBef>
                <a:spcPts val="360"/>
              </a:spcBef>
              <a:spcAft>
                <a:spcPts val="0"/>
              </a:spcAft>
              <a:buSzPts val="990"/>
              <a:buChar char="■"/>
              <a:defRPr sz="1800"/>
            </a:lvl8pPr>
            <a:lvl9pPr indent="-291465" lvl="8" marL="4114800" algn="l">
              <a:spcBef>
                <a:spcPts val="360"/>
              </a:spcBef>
              <a:spcAft>
                <a:spcPts val="0"/>
              </a:spcAft>
              <a:buSzPts val="990"/>
              <a:buChar char="■"/>
              <a:defRPr sz="1800"/>
            </a:lvl9pPr>
          </a:lstStyle>
          <a:p/>
        </p:txBody>
      </p:sp>
      <p:sp>
        <p:nvSpPr>
          <p:cNvPr id="59" name="Google Shape;59;p176"/>
          <p:cNvSpPr txBox="1"/>
          <p:nvPr>
            <p:ph idx="2" type="body"/>
          </p:nvPr>
        </p:nvSpPr>
        <p:spPr>
          <a:xfrm>
            <a:off x="4933950" y="2017713"/>
            <a:ext cx="4021138" cy="41148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91464" lvl="4" marL="2286000" algn="l">
              <a:spcBef>
                <a:spcPts val="360"/>
              </a:spcBef>
              <a:spcAft>
                <a:spcPts val="0"/>
              </a:spcAft>
              <a:buSzPts val="990"/>
              <a:buChar char="■"/>
              <a:defRPr sz="1800"/>
            </a:lvl5pPr>
            <a:lvl6pPr indent="-291464" lvl="5" marL="2743200" algn="l">
              <a:spcBef>
                <a:spcPts val="360"/>
              </a:spcBef>
              <a:spcAft>
                <a:spcPts val="0"/>
              </a:spcAft>
              <a:buSzPts val="990"/>
              <a:buChar char="■"/>
              <a:defRPr sz="1800"/>
            </a:lvl6pPr>
            <a:lvl7pPr indent="-291464" lvl="6" marL="3200400" algn="l">
              <a:spcBef>
                <a:spcPts val="360"/>
              </a:spcBef>
              <a:spcAft>
                <a:spcPts val="0"/>
              </a:spcAft>
              <a:buSzPts val="990"/>
              <a:buChar char="■"/>
              <a:defRPr sz="1800"/>
            </a:lvl7pPr>
            <a:lvl8pPr indent="-291465" lvl="7" marL="3657600" algn="l">
              <a:spcBef>
                <a:spcPts val="360"/>
              </a:spcBef>
              <a:spcAft>
                <a:spcPts val="0"/>
              </a:spcAft>
              <a:buSzPts val="990"/>
              <a:buChar char="■"/>
              <a:defRPr sz="1800"/>
            </a:lvl8pPr>
            <a:lvl9pPr indent="-291465" lvl="8" marL="4114800" algn="l">
              <a:spcBef>
                <a:spcPts val="360"/>
              </a:spcBef>
              <a:spcAft>
                <a:spcPts val="0"/>
              </a:spcAft>
              <a:buSzPts val="990"/>
              <a:buChar char="■"/>
              <a:defRPr sz="1800"/>
            </a:lvl9pPr>
          </a:lstStyle>
          <a:p/>
        </p:txBody>
      </p:sp>
      <p:sp>
        <p:nvSpPr>
          <p:cNvPr id="60" name="Google Shape;60;p176"/>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76"/>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76"/>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63" name="Shape 63"/>
        <p:cNvGrpSpPr/>
        <p:nvPr/>
      </p:nvGrpSpPr>
      <p:grpSpPr>
        <a:xfrm>
          <a:off x="0" y="0"/>
          <a:ext cx="0" cy="0"/>
          <a:chOff x="0" y="0"/>
          <a:chExt cx="0" cy="0"/>
        </a:xfrm>
      </p:grpSpPr>
      <p:sp>
        <p:nvSpPr>
          <p:cNvPr id="64" name="Google Shape;64;p177"/>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80"/>
              <a:buNone/>
              <a:defRPr b="1" sz="1600"/>
            </a:lvl5pPr>
            <a:lvl6pPr indent="-228600" lvl="5" marL="2743200" algn="l">
              <a:spcBef>
                <a:spcPts val="320"/>
              </a:spcBef>
              <a:spcAft>
                <a:spcPts val="0"/>
              </a:spcAft>
              <a:buSzPts val="880"/>
              <a:buNone/>
              <a:defRPr b="1" sz="1600"/>
            </a:lvl6pPr>
            <a:lvl7pPr indent="-228600" lvl="6" marL="3200400" algn="l">
              <a:spcBef>
                <a:spcPts val="320"/>
              </a:spcBef>
              <a:spcAft>
                <a:spcPts val="0"/>
              </a:spcAft>
              <a:buSzPts val="880"/>
              <a:buNone/>
              <a:defRPr b="1" sz="1600"/>
            </a:lvl7pPr>
            <a:lvl8pPr indent="-228600" lvl="7" marL="3657600" algn="l">
              <a:spcBef>
                <a:spcPts val="320"/>
              </a:spcBef>
              <a:spcAft>
                <a:spcPts val="0"/>
              </a:spcAft>
              <a:buSzPts val="880"/>
              <a:buNone/>
              <a:defRPr b="1" sz="1600"/>
            </a:lvl8pPr>
            <a:lvl9pPr indent="-228600" lvl="8" marL="4114800" algn="l">
              <a:spcBef>
                <a:spcPts val="320"/>
              </a:spcBef>
              <a:spcAft>
                <a:spcPts val="0"/>
              </a:spcAft>
              <a:buSzPts val="880"/>
              <a:buNone/>
              <a:defRPr b="1" sz="1600"/>
            </a:lvl9pPr>
          </a:lstStyle>
          <a:p/>
        </p:txBody>
      </p:sp>
      <p:sp>
        <p:nvSpPr>
          <p:cNvPr id="66" name="Google Shape;66;p1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84479" lvl="4" marL="2286000" algn="l">
              <a:spcBef>
                <a:spcPts val="320"/>
              </a:spcBef>
              <a:spcAft>
                <a:spcPts val="0"/>
              </a:spcAft>
              <a:buSzPts val="880"/>
              <a:buChar char="■"/>
              <a:defRPr sz="1600"/>
            </a:lvl5pPr>
            <a:lvl6pPr indent="-284479" lvl="5" marL="2743200" algn="l">
              <a:spcBef>
                <a:spcPts val="320"/>
              </a:spcBef>
              <a:spcAft>
                <a:spcPts val="0"/>
              </a:spcAft>
              <a:buSzPts val="880"/>
              <a:buChar char="■"/>
              <a:defRPr sz="1600"/>
            </a:lvl6pPr>
            <a:lvl7pPr indent="-284479" lvl="6" marL="3200400" algn="l">
              <a:spcBef>
                <a:spcPts val="320"/>
              </a:spcBef>
              <a:spcAft>
                <a:spcPts val="0"/>
              </a:spcAft>
              <a:buSzPts val="880"/>
              <a:buChar char="■"/>
              <a:defRPr sz="1600"/>
            </a:lvl7pPr>
            <a:lvl8pPr indent="-284479" lvl="7" marL="3657600" algn="l">
              <a:spcBef>
                <a:spcPts val="320"/>
              </a:spcBef>
              <a:spcAft>
                <a:spcPts val="0"/>
              </a:spcAft>
              <a:buSzPts val="880"/>
              <a:buChar char="■"/>
              <a:defRPr sz="1600"/>
            </a:lvl8pPr>
            <a:lvl9pPr indent="-284479" lvl="8" marL="4114800" algn="l">
              <a:spcBef>
                <a:spcPts val="320"/>
              </a:spcBef>
              <a:spcAft>
                <a:spcPts val="0"/>
              </a:spcAft>
              <a:buSzPts val="880"/>
              <a:buChar char="■"/>
              <a:defRPr sz="1600"/>
            </a:lvl9pPr>
          </a:lstStyle>
          <a:p/>
        </p:txBody>
      </p:sp>
      <p:sp>
        <p:nvSpPr>
          <p:cNvPr id="67" name="Google Shape;67;p1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80"/>
              <a:buNone/>
              <a:defRPr b="1" sz="1600"/>
            </a:lvl5pPr>
            <a:lvl6pPr indent="-228600" lvl="5" marL="2743200" algn="l">
              <a:spcBef>
                <a:spcPts val="320"/>
              </a:spcBef>
              <a:spcAft>
                <a:spcPts val="0"/>
              </a:spcAft>
              <a:buSzPts val="880"/>
              <a:buNone/>
              <a:defRPr b="1" sz="1600"/>
            </a:lvl6pPr>
            <a:lvl7pPr indent="-228600" lvl="6" marL="3200400" algn="l">
              <a:spcBef>
                <a:spcPts val="320"/>
              </a:spcBef>
              <a:spcAft>
                <a:spcPts val="0"/>
              </a:spcAft>
              <a:buSzPts val="880"/>
              <a:buNone/>
              <a:defRPr b="1" sz="1600"/>
            </a:lvl7pPr>
            <a:lvl8pPr indent="-228600" lvl="7" marL="3657600" algn="l">
              <a:spcBef>
                <a:spcPts val="320"/>
              </a:spcBef>
              <a:spcAft>
                <a:spcPts val="0"/>
              </a:spcAft>
              <a:buSzPts val="880"/>
              <a:buNone/>
              <a:defRPr b="1" sz="1600"/>
            </a:lvl8pPr>
            <a:lvl9pPr indent="-228600" lvl="8" marL="4114800" algn="l">
              <a:spcBef>
                <a:spcPts val="320"/>
              </a:spcBef>
              <a:spcAft>
                <a:spcPts val="0"/>
              </a:spcAft>
              <a:buSzPts val="880"/>
              <a:buNone/>
              <a:defRPr b="1" sz="1600"/>
            </a:lvl9pPr>
          </a:lstStyle>
          <a:p/>
        </p:txBody>
      </p:sp>
      <p:sp>
        <p:nvSpPr>
          <p:cNvPr id="68" name="Google Shape;68;p1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84479" lvl="4" marL="2286000" algn="l">
              <a:spcBef>
                <a:spcPts val="320"/>
              </a:spcBef>
              <a:spcAft>
                <a:spcPts val="0"/>
              </a:spcAft>
              <a:buSzPts val="880"/>
              <a:buChar char="■"/>
              <a:defRPr sz="1600"/>
            </a:lvl5pPr>
            <a:lvl6pPr indent="-284479" lvl="5" marL="2743200" algn="l">
              <a:spcBef>
                <a:spcPts val="320"/>
              </a:spcBef>
              <a:spcAft>
                <a:spcPts val="0"/>
              </a:spcAft>
              <a:buSzPts val="880"/>
              <a:buChar char="■"/>
              <a:defRPr sz="1600"/>
            </a:lvl6pPr>
            <a:lvl7pPr indent="-284479" lvl="6" marL="3200400" algn="l">
              <a:spcBef>
                <a:spcPts val="320"/>
              </a:spcBef>
              <a:spcAft>
                <a:spcPts val="0"/>
              </a:spcAft>
              <a:buSzPts val="880"/>
              <a:buChar char="■"/>
              <a:defRPr sz="1600"/>
            </a:lvl7pPr>
            <a:lvl8pPr indent="-284479" lvl="7" marL="3657600" algn="l">
              <a:spcBef>
                <a:spcPts val="320"/>
              </a:spcBef>
              <a:spcAft>
                <a:spcPts val="0"/>
              </a:spcAft>
              <a:buSzPts val="880"/>
              <a:buChar char="■"/>
              <a:defRPr sz="1600"/>
            </a:lvl8pPr>
            <a:lvl9pPr indent="-284479" lvl="8" marL="4114800" algn="l">
              <a:spcBef>
                <a:spcPts val="320"/>
              </a:spcBef>
              <a:spcAft>
                <a:spcPts val="0"/>
              </a:spcAft>
              <a:buSzPts val="880"/>
              <a:buChar char="■"/>
              <a:defRPr sz="1600"/>
            </a:lvl9pPr>
          </a:lstStyle>
          <a:p/>
        </p:txBody>
      </p:sp>
      <p:sp>
        <p:nvSpPr>
          <p:cNvPr id="69" name="Google Shape;69;p177"/>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7"/>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7"/>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72" name="Shape 72"/>
        <p:cNvGrpSpPr/>
        <p:nvPr/>
      </p:nvGrpSpPr>
      <p:grpSpPr>
        <a:xfrm>
          <a:off x="0" y="0"/>
          <a:ext cx="0" cy="0"/>
          <a:chOff x="0" y="0"/>
          <a:chExt cx="0" cy="0"/>
        </a:xfrm>
      </p:grpSpPr>
      <p:sp>
        <p:nvSpPr>
          <p:cNvPr id="73" name="Google Shape;73;p17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78"/>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8"/>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8"/>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77" name="Shape 77"/>
        <p:cNvGrpSpPr/>
        <p:nvPr/>
      </p:nvGrpSpPr>
      <p:grpSpPr>
        <a:xfrm>
          <a:off x="0" y="0"/>
          <a:ext cx="0" cy="0"/>
          <a:chOff x="0" y="0"/>
          <a:chExt cx="0" cy="0"/>
        </a:xfrm>
      </p:grpSpPr>
      <p:sp>
        <p:nvSpPr>
          <p:cNvPr id="78" name="Google Shape;78;p179"/>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9"/>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9"/>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81" name="Shape 81"/>
        <p:cNvGrpSpPr/>
        <p:nvPr/>
      </p:nvGrpSpPr>
      <p:grpSpPr>
        <a:xfrm>
          <a:off x="0" y="0"/>
          <a:ext cx="0" cy="0"/>
          <a:chOff x="0" y="0"/>
          <a:chExt cx="0" cy="0"/>
        </a:xfrm>
      </p:grpSpPr>
      <p:sp>
        <p:nvSpPr>
          <p:cNvPr id="82" name="Google Shape;82;p18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8450" lvl="4" marL="2286000" algn="l">
              <a:spcBef>
                <a:spcPts val="400"/>
              </a:spcBef>
              <a:spcAft>
                <a:spcPts val="0"/>
              </a:spcAft>
              <a:buSzPts val="1100"/>
              <a:buChar char="■"/>
              <a:defRPr sz="2000"/>
            </a:lvl5pPr>
            <a:lvl6pPr indent="-298450" lvl="5" marL="2743200" algn="l">
              <a:spcBef>
                <a:spcPts val="400"/>
              </a:spcBef>
              <a:spcAft>
                <a:spcPts val="0"/>
              </a:spcAft>
              <a:buSzPts val="1100"/>
              <a:buChar char="■"/>
              <a:defRPr sz="2000"/>
            </a:lvl6pPr>
            <a:lvl7pPr indent="-298450" lvl="6" marL="3200400" algn="l">
              <a:spcBef>
                <a:spcPts val="400"/>
              </a:spcBef>
              <a:spcAft>
                <a:spcPts val="0"/>
              </a:spcAft>
              <a:buSzPts val="1100"/>
              <a:buChar char="■"/>
              <a:defRPr sz="2000"/>
            </a:lvl7pPr>
            <a:lvl8pPr indent="-298450" lvl="7" marL="3657600" algn="l">
              <a:spcBef>
                <a:spcPts val="400"/>
              </a:spcBef>
              <a:spcAft>
                <a:spcPts val="0"/>
              </a:spcAft>
              <a:buSzPts val="1100"/>
              <a:buChar char="■"/>
              <a:defRPr sz="2000"/>
            </a:lvl8pPr>
            <a:lvl9pPr indent="-298450" lvl="8" marL="4114800" algn="l">
              <a:spcBef>
                <a:spcPts val="400"/>
              </a:spcBef>
              <a:spcAft>
                <a:spcPts val="0"/>
              </a:spcAft>
              <a:buSzPts val="1100"/>
              <a:buChar char="■"/>
              <a:defRPr sz="2000"/>
            </a:lvl9pPr>
          </a:lstStyle>
          <a:p/>
        </p:txBody>
      </p:sp>
      <p:sp>
        <p:nvSpPr>
          <p:cNvPr id="84" name="Google Shape;84;p18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95"/>
              <a:buNone/>
              <a:defRPr sz="900"/>
            </a:lvl5pPr>
            <a:lvl6pPr indent="-228600" lvl="5" marL="2743200" algn="l">
              <a:spcBef>
                <a:spcPts val="180"/>
              </a:spcBef>
              <a:spcAft>
                <a:spcPts val="0"/>
              </a:spcAft>
              <a:buSzPts val="495"/>
              <a:buNone/>
              <a:defRPr sz="900"/>
            </a:lvl6pPr>
            <a:lvl7pPr indent="-228600" lvl="6" marL="3200400" algn="l">
              <a:spcBef>
                <a:spcPts val="180"/>
              </a:spcBef>
              <a:spcAft>
                <a:spcPts val="0"/>
              </a:spcAft>
              <a:buSzPts val="495"/>
              <a:buNone/>
              <a:defRPr sz="900"/>
            </a:lvl7pPr>
            <a:lvl8pPr indent="-228600" lvl="7" marL="3657600" algn="l">
              <a:spcBef>
                <a:spcPts val="180"/>
              </a:spcBef>
              <a:spcAft>
                <a:spcPts val="0"/>
              </a:spcAft>
              <a:buSzPts val="495"/>
              <a:buNone/>
              <a:defRPr sz="900"/>
            </a:lvl8pPr>
            <a:lvl9pPr indent="-228600" lvl="8" marL="4114800" algn="l">
              <a:spcBef>
                <a:spcPts val="180"/>
              </a:spcBef>
              <a:spcAft>
                <a:spcPts val="0"/>
              </a:spcAft>
              <a:buSzPts val="495"/>
              <a:buNone/>
              <a:defRPr sz="900"/>
            </a:lvl9pPr>
          </a:lstStyle>
          <a:p/>
        </p:txBody>
      </p:sp>
      <p:sp>
        <p:nvSpPr>
          <p:cNvPr id="85" name="Google Shape;85;p180"/>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0"/>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0"/>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1"/>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1" name="Google Shape;11;p171"/>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2" name="Google Shape;12;p171"/>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3" name="Google Shape;13;p171"/>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4" name="Google Shape;14;p171"/>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5" name="Google Shape;15;p171"/>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6" name="Google Shape;16;p171"/>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7" name="Google Shape;17;p17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18" name="Google Shape;18;p17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400"/>
              </a:spcBef>
              <a:spcAft>
                <a:spcPts val="0"/>
              </a:spcAft>
              <a:buClr>
                <a:schemeClr val="folHlink"/>
              </a:buClr>
              <a:buSzPts val="1200"/>
              <a:buFont typeface="Noto Sans Symbols"/>
              <a:buChar char="■"/>
              <a:defRPr b="0" i="0" sz="2000" u="none" cap="none" strike="noStrike">
                <a:solidFill>
                  <a:schemeClr val="dk1"/>
                </a:solidFill>
                <a:latin typeface="Arial Black"/>
                <a:ea typeface="Arial Black"/>
                <a:cs typeface="Arial Black"/>
                <a:sym typeface="Arial Black"/>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Book Antiqua"/>
                <a:ea typeface="Book Antiqua"/>
                <a:cs typeface="Book Antiqua"/>
                <a:sym typeface="Book Antiqu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Arial Black"/>
                <a:ea typeface="Arial Black"/>
                <a:cs typeface="Arial Black"/>
                <a:sym typeface="Arial Black"/>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Arial Black"/>
                <a:ea typeface="Arial Black"/>
                <a:cs typeface="Arial Black"/>
                <a:sym typeface="Arial Black"/>
              </a:defRPr>
            </a:lvl4pPr>
            <a:lvl5pPr indent="-298450" lvl="4" marL="2286000" marR="0" rtl="0" algn="l">
              <a:spcBef>
                <a:spcPts val="400"/>
              </a:spcBef>
              <a:spcAft>
                <a:spcPts val="0"/>
              </a:spcAft>
              <a:buClr>
                <a:schemeClr val="accent1"/>
              </a:buClr>
              <a:buSzPts val="1100"/>
              <a:buFont typeface="Noto Sans Symbols"/>
              <a:buChar char="■"/>
              <a:defRPr b="0" i="0" sz="2000" u="none" cap="none" strike="noStrike">
                <a:solidFill>
                  <a:schemeClr val="dk1"/>
                </a:solidFill>
                <a:latin typeface="Arial Black"/>
                <a:ea typeface="Arial Black"/>
                <a:cs typeface="Arial Black"/>
                <a:sym typeface="Arial Black"/>
              </a:defRPr>
            </a:lvl5pPr>
            <a:lvl6pPr indent="-298450" lvl="5" marL="2743200" marR="0" rtl="0" algn="l">
              <a:spcBef>
                <a:spcPts val="400"/>
              </a:spcBef>
              <a:spcAft>
                <a:spcPts val="0"/>
              </a:spcAft>
              <a:buClr>
                <a:schemeClr val="accent1"/>
              </a:buClr>
              <a:buSzPts val="1100"/>
              <a:buFont typeface="Noto Sans Symbols"/>
              <a:buChar char="■"/>
              <a:defRPr b="0" i="0" sz="2000" u="none" cap="none" strike="noStrike">
                <a:solidFill>
                  <a:schemeClr val="dk1"/>
                </a:solidFill>
                <a:latin typeface="Arial Black"/>
                <a:ea typeface="Arial Black"/>
                <a:cs typeface="Arial Black"/>
                <a:sym typeface="Arial Black"/>
              </a:defRPr>
            </a:lvl6pPr>
            <a:lvl7pPr indent="-298450" lvl="6" marL="3200400" marR="0" rtl="0" algn="l">
              <a:spcBef>
                <a:spcPts val="400"/>
              </a:spcBef>
              <a:spcAft>
                <a:spcPts val="0"/>
              </a:spcAft>
              <a:buClr>
                <a:schemeClr val="accent1"/>
              </a:buClr>
              <a:buSzPts val="1100"/>
              <a:buFont typeface="Noto Sans Symbols"/>
              <a:buChar char="■"/>
              <a:defRPr b="0" i="0" sz="2000" u="none" cap="none" strike="noStrike">
                <a:solidFill>
                  <a:schemeClr val="dk1"/>
                </a:solidFill>
                <a:latin typeface="Arial Black"/>
                <a:ea typeface="Arial Black"/>
                <a:cs typeface="Arial Black"/>
                <a:sym typeface="Arial Black"/>
              </a:defRPr>
            </a:lvl7pPr>
            <a:lvl8pPr indent="-298450" lvl="7" marL="3657600" marR="0" rtl="0" algn="l">
              <a:spcBef>
                <a:spcPts val="400"/>
              </a:spcBef>
              <a:spcAft>
                <a:spcPts val="0"/>
              </a:spcAft>
              <a:buClr>
                <a:schemeClr val="accent1"/>
              </a:buClr>
              <a:buSzPts val="1100"/>
              <a:buFont typeface="Noto Sans Symbols"/>
              <a:buChar char="■"/>
              <a:defRPr b="0" i="0" sz="2000" u="none" cap="none" strike="noStrike">
                <a:solidFill>
                  <a:schemeClr val="dk1"/>
                </a:solidFill>
                <a:latin typeface="Arial Black"/>
                <a:ea typeface="Arial Black"/>
                <a:cs typeface="Arial Black"/>
                <a:sym typeface="Arial Black"/>
              </a:defRPr>
            </a:lvl8pPr>
            <a:lvl9pPr indent="-298450" lvl="8" marL="4114800" marR="0" rtl="0" algn="l">
              <a:spcBef>
                <a:spcPts val="400"/>
              </a:spcBef>
              <a:spcAft>
                <a:spcPts val="0"/>
              </a:spcAft>
              <a:buClr>
                <a:schemeClr val="accent1"/>
              </a:buClr>
              <a:buSzPts val="1100"/>
              <a:buFont typeface="Noto Sans Symbols"/>
              <a:buChar char="■"/>
              <a:defRPr b="0" i="0" sz="2000" u="none" cap="none" strike="noStrike">
                <a:solidFill>
                  <a:schemeClr val="dk1"/>
                </a:solidFill>
                <a:latin typeface="Arial Black"/>
                <a:ea typeface="Arial Black"/>
                <a:cs typeface="Arial Black"/>
                <a:sym typeface="Arial Black"/>
              </a:defRPr>
            </a:lvl9pPr>
          </a:lstStyle>
          <a:p/>
        </p:txBody>
      </p:sp>
      <p:sp>
        <p:nvSpPr>
          <p:cNvPr id="19" name="Google Shape;19;p171"/>
          <p:cNvSpPr txBox="1"/>
          <p:nvPr>
            <p:ph idx="10" type="dt"/>
          </p:nvPr>
        </p:nvSpPr>
        <p:spPr>
          <a:xfrm>
            <a:off x="914400" y="6324600"/>
            <a:ext cx="19050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0" name="Google Shape;20;p171"/>
          <p:cNvSpPr txBox="1"/>
          <p:nvPr>
            <p:ph idx="11" type="ftr"/>
          </p:nvPr>
        </p:nvSpPr>
        <p:spPr>
          <a:xfrm>
            <a:off x="3352800" y="6324600"/>
            <a:ext cx="28956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1" name="Google Shape;21;p171"/>
          <p:cNvSpPr txBox="1"/>
          <p:nvPr>
            <p:ph idx="12" type="sldNum"/>
          </p:nvPr>
        </p:nvSpPr>
        <p:spPr>
          <a:xfrm>
            <a:off x="6781800" y="63246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rt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rt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rt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rt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rt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rt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rt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rt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0.png"/><Relationship Id="rId4" Type="http://schemas.openxmlformats.org/officeDocument/2006/relationships/hyperlink" Target="https://www.opnminded.com/"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6.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Régime juridique des logiciels et données informatisées</a:t>
            </a:r>
            <a:endParaRPr/>
          </a:p>
        </p:txBody>
      </p:sp>
      <p:sp>
        <p:nvSpPr>
          <p:cNvPr id="112" name="Google Shape;112;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2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67" name="Google Shape;167;p1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Mesures techniques efficaces</a:t>
            </a:r>
            <a:endParaRPr/>
          </a:p>
          <a:p>
            <a:pPr indent="-342900" lvl="0" marL="342900" rtl="0" algn="l">
              <a:lnSpc>
                <a:spcPct val="90000"/>
              </a:lnSpc>
              <a:spcBef>
                <a:spcPts val="340"/>
              </a:spcBef>
              <a:spcAft>
                <a:spcPts val="0"/>
              </a:spcAft>
              <a:buSzPts val="1020"/>
              <a:buChar char="■"/>
            </a:pPr>
            <a:r>
              <a:rPr lang="fr-FR" sz="1700"/>
              <a:t>Article L331-7</a:t>
            </a:r>
            <a:endParaRPr/>
          </a:p>
          <a:p>
            <a:pPr indent="-285750" lvl="1" marL="742950" rtl="0" algn="l">
              <a:lnSpc>
                <a:spcPct val="90000"/>
              </a:lnSpc>
              <a:spcBef>
                <a:spcPts val="340"/>
              </a:spcBef>
              <a:spcAft>
                <a:spcPts val="0"/>
              </a:spcAft>
              <a:buSzPts val="935"/>
              <a:buChar char="■"/>
            </a:pPr>
            <a:r>
              <a:rPr lang="fr-FR" sz="1700"/>
              <a:t>Les titulaires de droits qui recourent aux mesures techniques de protection définies à l'article L. 331-5 </a:t>
            </a:r>
            <a:r>
              <a:rPr b="1" lang="fr-FR" sz="1700"/>
              <a:t>peuvent leur assigner pour objectif de limiter le nombre de copies</a:t>
            </a:r>
            <a:r>
              <a:rPr lang="fr-FR" sz="1700"/>
              <a:t>. Ils prennent cependant les dispositions utiles pour que </a:t>
            </a:r>
            <a:r>
              <a:rPr b="1" lang="fr-FR" sz="1700"/>
              <a:t>leur mise en oeuvre ne prive pas les bénéficiaires des exceptions visées au 2°de l'article L. 331-28 </a:t>
            </a:r>
            <a:r>
              <a:rPr lang="fr-FR" sz="1700"/>
              <a:t>de leur exercice effectif. Ils s'efforcent de définir ces mesures en concertation avec les associations agréées de consommateurs et les autres parties intéressées.</a:t>
            </a:r>
            <a:endParaRPr/>
          </a:p>
          <a:p>
            <a:pPr indent="-285750" lvl="1" marL="742950" rtl="0" algn="l">
              <a:lnSpc>
                <a:spcPct val="90000"/>
              </a:lnSpc>
              <a:spcBef>
                <a:spcPts val="340"/>
              </a:spcBef>
              <a:spcAft>
                <a:spcPts val="0"/>
              </a:spcAft>
              <a:buSzPts val="935"/>
              <a:buChar char="■"/>
            </a:pPr>
            <a:r>
              <a:rPr lang="fr-FR" sz="1700"/>
              <a:t>Les dispositions du présent article peuvent, dans la mesure où la technique le permet, subordonner le bénéfice effectif de ces </a:t>
            </a:r>
            <a:r>
              <a:rPr b="1" lang="fr-FR" sz="1700"/>
              <a:t>exceptions</a:t>
            </a:r>
            <a:r>
              <a:rPr lang="fr-FR" sz="1700"/>
              <a:t> à un accès licite à une oeuvre ou à un phonogramme, à un vidéogramme ou à un programme et veiller à ce qu'elles n'aient pas pour effet de porter atteinte à son exploitation normale ni de causer un préjudice injustifié aux intérêts légitimes du titulaire de droits sur l'oeuvre ou l'objet protégé.</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Informations de presse</a:t>
            </a:r>
            <a:endParaRPr/>
          </a:p>
        </p:txBody>
      </p:sp>
      <p:sp>
        <p:nvSpPr>
          <p:cNvPr id="716" name="Google Shape;716;p10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Cass. req., 23 mai 1900 : DP 1902, 1, p. 405</a:t>
            </a:r>
            <a:endParaRPr/>
          </a:p>
          <a:p>
            <a:pPr indent="-285750" lvl="1" marL="742950" rtl="0" algn="l">
              <a:spcBef>
                <a:spcPts val="400"/>
              </a:spcBef>
              <a:spcAft>
                <a:spcPts val="0"/>
              </a:spcAft>
              <a:buSzPts val="1100"/>
              <a:buChar char="■"/>
            </a:pPr>
            <a:r>
              <a:rPr lang="fr-FR"/>
              <a:t>Si les dépêches et nouvelles de l'agence Havas ne peuvent être considérées comme une propriété littéraire, elles n'en constituent pas moins une propriété particulière acquise à grands frais, et conférant à celle-ci et à ses abonnés un droit exclusif à la propriété de la publication jusqu'au moment où, soit par son fait, soit par celui de ses abonnés, elles ont été mises en circulation et sont tombées dans le domaine public</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Propriété des cours de bourse ?</a:t>
            </a:r>
            <a:endParaRPr/>
          </a:p>
        </p:txBody>
      </p:sp>
      <p:sp>
        <p:nvSpPr>
          <p:cNvPr id="723" name="Google Shape;723;p10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TGI Compiègne, affaire de la Cote Desfossés 2 juin 1989 </a:t>
            </a:r>
            <a:endParaRPr/>
          </a:p>
          <a:p>
            <a:pPr indent="-285750" lvl="1" marL="742950" rtl="0" algn="l">
              <a:spcBef>
                <a:spcPts val="400"/>
              </a:spcBef>
              <a:spcAft>
                <a:spcPts val="0"/>
              </a:spcAft>
              <a:buSzPts val="1100"/>
              <a:buChar char="■"/>
            </a:pPr>
            <a:r>
              <a:rPr lang="fr-FR"/>
              <a:t>« Les cotations et négociations boursières » sont des « informations brutes » et des « biens communs à tous dès leur publication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Propriété de l’image d’une chose</a:t>
            </a:r>
            <a:endParaRPr/>
          </a:p>
        </p:txBody>
      </p:sp>
      <p:sp>
        <p:nvSpPr>
          <p:cNvPr id="729" name="Google Shape;729;p10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Cass. 1ère civ. 10 mars 1999, affaire du « Café Gondrée »</a:t>
            </a:r>
            <a:endParaRPr/>
          </a:p>
          <a:p>
            <a:pPr indent="-285750" lvl="1" marL="742950" rtl="0" algn="l">
              <a:spcBef>
                <a:spcPts val="400"/>
              </a:spcBef>
              <a:spcAft>
                <a:spcPts val="0"/>
              </a:spcAft>
              <a:buSzPts val="1100"/>
              <a:buChar char="■"/>
            </a:pPr>
            <a:r>
              <a:rPr lang="fr-FR"/>
              <a:t>Sur le premier moyen, pris en sa première branche:</a:t>
            </a:r>
            <a:endParaRPr/>
          </a:p>
          <a:p>
            <a:pPr indent="-285750" lvl="1" marL="742950" rtl="0" algn="l">
              <a:spcBef>
                <a:spcPts val="400"/>
              </a:spcBef>
              <a:spcAft>
                <a:spcPts val="0"/>
              </a:spcAft>
              <a:buSzPts val="1100"/>
              <a:buChar char="■"/>
            </a:pPr>
            <a:r>
              <a:rPr lang="fr-FR"/>
              <a:t>Vu l'article 544 du Code civil;</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Attendu qu'en se déterminant ainsi, alors que l'exploitation du bien sous la forme de photographies porte atteinte au droit de jouissance du propriétaire, la cour d'appel a méconnu le texte susvisé;</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Protection de la propriété</a:t>
            </a:r>
            <a:endParaRPr/>
          </a:p>
        </p:txBody>
      </p:sp>
      <p:sp>
        <p:nvSpPr>
          <p:cNvPr id="735" name="Google Shape;735;p10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Les œuvres couvertes par le droit d ’auteur</a:t>
            </a:r>
            <a:endParaRPr/>
          </a:p>
          <a:p>
            <a:pPr indent="-285750" lvl="1" marL="742950" rtl="0" algn="l">
              <a:spcBef>
                <a:spcPts val="400"/>
              </a:spcBef>
              <a:spcAft>
                <a:spcPts val="0"/>
              </a:spcAft>
              <a:buSzPts val="1100"/>
              <a:buChar char="■"/>
            </a:pPr>
            <a:r>
              <a:rPr b="1" lang="fr-FR"/>
              <a:t>Art. L. 122-3. – CPI</a:t>
            </a:r>
            <a:br>
              <a:rPr b="1" lang="fr-FR"/>
            </a:br>
            <a:r>
              <a:rPr i="1" lang="fr-FR">
                <a:latin typeface="Times"/>
                <a:ea typeface="Times"/>
                <a:cs typeface="Times"/>
                <a:sym typeface="Times"/>
              </a:rPr>
              <a:t>La reproduction consiste dans la fixation matérielle de l'œuvre par tous procédés qui permettent de la communiquer au public d'une manière indirecte.</a:t>
            </a:r>
            <a:endParaRPr/>
          </a:p>
          <a:p>
            <a:pPr indent="-285750" lvl="1" marL="742950" rtl="0" algn="l">
              <a:spcBef>
                <a:spcPts val="1000"/>
              </a:spcBef>
              <a:spcAft>
                <a:spcPts val="0"/>
              </a:spcAft>
              <a:buSzPts val="1100"/>
              <a:buChar char="■"/>
            </a:pPr>
            <a:r>
              <a:rPr b="1" lang="fr-FR">
                <a:latin typeface="Times"/>
                <a:ea typeface="Times"/>
                <a:cs typeface="Times"/>
                <a:sym typeface="Times"/>
              </a:rPr>
              <a:t>Toute reproduction nécessite une autorisation</a:t>
            </a:r>
            <a:endParaRPr>
              <a:latin typeface="Times"/>
              <a:ea typeface="Times"/>
              <a:cs typeface="Times"/>
              <a:sym typeface="Time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Protection de la propriété</a:t>
            </a:r>
            <a:endParaRPr/>
          </a:p>
        </p:txBody>
      </p:sp>
      <p:sp>
        <p:nvSpPr>
          <p:cNvPr id="741" name="Google Shape;741;p10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La mise en mémoire d ’ordinateur vaut reproduction :</a:t>
            </a:r>
            <a:endParaRPr/>
          </a:p>
          <a:p>
            <a:pPr indent="-285750" lvl="1" marL="742950" rtl="0" algn="l">
              <a:spcBef>
                <a:spcPts val="400"/>
              </a:spcBef>
              <a:spcAft>
                <a:spcPts val="0"/>
              </a:spcAft>
              <a:buSzPts val="1100"/>
              <a:buChar char="■"/>
            </a:pPr>
            <a:r>
              <a:rPr lang="fr-FR"/>
              <a:t>Les œuvres plastiques ou musicales</a:t>
            </a:r>
            <a:br>
              <a:rPr lang="fr-FR"/>
            </a:br>
            <a:endParaRPr/>
          </a:p>
          <a:p>
            <a:pPr indent="-285750" lvl="1" marL="742950" rtl="0" algn="l">
              <a:spcBef>
                <a:spcPts val="400"/>
              </a:spcBef>
              <a:spcAft>
                <a:spcPts val="0"/>
              </a:spcAft>
              <a:buSzPts val="1100"/>
              <a:buChar char="■"/>
            </a:pPr>
            <a:r>
              <a:rPr lang="fr-FR"/>
              <a:t>Les œuvres littéraires :</a:t>
            </a:r>
            <a:br>
              <a:rPr lang="fr-FR"/>
            </a:br>
            <a:endParaRPr/>
          </a:p>
          <a:p>
            <a:pPr indent="-228600" lvl="2" marL="1143000" rtl="0" algn="l">
              <a:spcBef>
                <a:spcPts val="320"/>
              </a:spcBef>
              <a:spcAft>
                <a:spcPts val="0"/>
              </a:spcAft>
              <a:buSzPts val="800"/>
              <a:buChar char="■"/>
            </a:pPr>
            <a:r>
              <a:rPr lang="fr-FR" sz="1600"/>
              <a:t>Reprise en texte intégral</a:t>
            </a:r>
            <a:endParaRPr/>
          </a:p>
          <a:p>
            <a:pPr indent="-228600" lvl="2" marL="1143000" rtl="0" algn="l">
              <a:spcBef>
                <a:spcPts val="320"/>
              </a:spcBef>
              <a:spcAft>
                <a:spcPts val="0"/>
              </a:spcAft>
              <a:buSzPts val="800"/>
              <a:buChar char="■"/>
            </a:pPr>
            <a:r>
              <a:rPr lang="fr-FR" sz="1600"/>
              <a:t>Reprise partielle</a:t>
            </a:r>
            <a:endParaRPr/>
          </a:p>
          <a:p>
            <a:pPr indent="-228600" lvl="2" marL="1143000" rtl="0" algn="l">
              <a:spcBef>
                <a:spcPts val="320"/>
              </a:spcBef>
              <a:spcAft>
                <a:spcPts val="0"/>
              </a:spcAft>
              <a:buSzPts val="800"/>
              <a:buChar char="■"/>
            </a:pPr>
            <a:r>
              <a:rPr lang="fr-FR" sz="1600"/>
              <a:t>Résumé</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L’affaire MICROFOR/Le Monde (1)</a:t>
            </a:r>
            <a:endParaRPr/>
          </a:p>
        </p:txBody>
      </p:sp>
      <p:sp>
        <p:nvSpPr>
          <p:cNvPr id="748" name="Google Shape;748;p10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Cass. Ass. plén. 30 octobre 1987</a:t>
            </a:r>
            <a:endParaRPr/>
          </a:p>
          <a:p>
            <a:pPr indent="-285750" lvl="1" marL="742950" rtl="0" algn="l">
              <a:spcBef>
                <a:spcPts val="400"/>
              </a:spcBef>
              <a:spcAft>
                <a:spcPts val="0"/>
              </a:spcAft>
              <a:buSzPts val="1100"/>
              <a:buChar char="■"/>
            </a:pPr>
            <a:r>
              <a:rPr lang="fr-FR"/>
              <a:t>La Cour ; — Sur les premier et deuxième moyens réunis :</a:t>
            </a:r>
            <a:endParaRPr/>
          </a:p>
          <a:p>
            <a:pPr indent="-285750" lvl="1" marL="742950" rtl="0" algn="l">
              <a:spcBef>
                <a:spcPts val="400"/>
              </a:spcBef>
              <a:spcAft>
                <a:spcPts val="0"/>
              </a:spcAft>
              <a:buSzPts val="1100"/>
              <a:buChar char="■"/>
            </a:pPr>
            <a:r>
              <a:rPr lang="fr-FR"/>
              <a:t>Vu les articles 5 et 40 de la loi du 11 mars 1957 ;</a:t>
            </a:r>
            <a:endParaRPr/>
          </a:p>
          <a:p>
            <a:pPr indent="-285750" lvl="1" marL="742950" rtl="0" algn="l">
              <a:spcBef>
                <a:spcPts val="400"/>
              </a:spcBef>
              <a:spcAft>
                <a:spcPts val="0"/>
              </a:spcAft>
              <a:buSzPts val="1100"/>
              <a:buChar char="■"/>
            </a:pPr>
            <a:r>
              <a:rPr lang="fr-FR"/>
              <a:t>Attendu que, si le titre d'un journal ou d'un de ses articles est protégé comme l'œuvre elle-même, l'édition à des fins documentaires, par quelque moyen que ce soit, d'un index comportant la mention de ces titres en vue d'identifier les œuvres répertoriées ne porte pas atteinte au droit exclusif d'exploitation par l'auteur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L’affaire MICROFOR/Le Monde (2)</a:t>
            </a:r>
            <a:endParaRPr/>
          </a:p>
        </p:txBody>
      </p:sp>
      <p:sp>
        <p:nvSpPr>
          <p:cNvPr id="755" name="Google Shape;755;p106"/>
          <p:cNvSpPr txBox="1"/>
          <p:nvPr>
            <p:ph idx="1" type="body"/>
          </p:nvPr>
        </p:nvSpPr>
        <p:spPr>
          <a:xfrm>
            <a:off x="0" y="2017713"/>
            <a:ext cx="8955088" cy="484028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Cass. Ass. plén. 30 octobre 1987</a:t>
            </a:r>
            <a:endParaRPr/>
          </a:p>
          <a:p>
            <a:pPr indent="-285750" lvl="1" marL="742950" rtl="0" algn="l">
              <a:lnSpc>
                <a:spcPct val="90000"/>
              </a:lnSpc>
              <a:spcBef>
                <a:spcPts val="360"/>
              </a:spcBef>
              <a:spcAft>
                <a:spcPts val="0"/>
              </a:spcAft>
              <a:buSzPts val="990"/>
              <a:buChar char="■"/>
            </a:pPr>
            <a:r>
              <a:rPr lang="fr-FR" sz="1800"/>
              <a:t>— Sur la première branche du troisième moyen :</a:t>
            </a:r>
            <a:endParaRPr/>
          </a:p>
          <a:p>
            <a:pPr indent="-285750" lvl="1" marL="742950" rtl="0" algn="l">
              <a:lnSpc>
                <a:spcPct val="90000"/>
              </a:lnSpc>
              <a:spcBef>
                <a:spcPts val="360"/>
              </a:spcBef>
              <a:spcAft>
                <a:spcPts val="0"/>
              </a:spcAft>
              <a:buSzPts val="990"/>
              <a:buChar char="■"/>
            </a:pPr>
            <a:r>
              <a:rPr lang="fr-FR" sz="1800"/>
              <a:t>Vu l'article 41 de la loi du 11 mars 1957 ;</a:t>
            </a:r>
            <a:endParaRPr/>
          </a:p>
          <a:p>
            <a:pPr indent="-285750" lvl="1" marL="742950" rtl="0" algn="l">
              <a:lnSpc>
                <a:spcPct val="90000"/>
              </a:lnSpc>
              <a:spcBef>
                <a:spcPts val="360"/>
              </a:spcBef>
              <a:spcAft>
                <a:spcPts val="0"/>
              </a:spcAft>
              <a:buSzPts val="990"/>
              <a:buChar char="■"/>
            </a:pPr>
            <a:r>
              <a:rPr lang="fr-FR" sz="1800"/>
              <a:t>Attendu que lorsque l'œuvre a été divulguée, l'auteur ne peut interdire, sous réserve que soient indiqués clairement le nom de l'auteur et la source, </a:t>
            </a:r>
            <a:r>
              <a:rPr b="1" lang="fr-FR" sz="1800"/>
              <a:t>les courtes citations justifiées par le caractère d'information de l'œuvre</a:t>
            </a:r>
            <a:r>
              <a:rPr lang="fr-FR" sz="1800"/>
              <a:t> à laquelle elles sont incorporées ;</a:t>
            </a:r>
            <a:endParaRPr/>
          </a:p>
          <a:p>
            <a:pPr indent="-285750" lvl="1" marL="742950" rtl="0" algn="l">
              <a:lnSpc>
                <a:spcPct val="90000"/>
              </a:lnSpc>
              <a:spcBef>
                <a:spcPts val="360"/>
              </a:spcBef>
              <a:spcAft>
                <a:spcPts val="0"/>
              </a:spcAft>
              <a:buSzPts val="990"/>
              <a:buChar char="■"/>
            </a:pPr>
            <a:r>
              <a:rPr lang="fr-FR" sz="1800"/>
              <a:t>Attendu que, pour décider que les « résumés signalétiques » insérés dans l'index ne pouvaient tenir lieu de courtes citations permises sans le consentement de l'auteur, l'arrêt retient que ces « résumés » ne sont pas incorporés dans une œuvre au sens dudit article ;</a:t>
            </a:r>
            <a:endParaRPr/>
          </a:p>
          <a:p>
            <a:pPr indent="-285750" lvl="1" marL="742950" rtl="0" algn="l">
              <a:lnSpc>
                <a:spcPct val="90000"/>
              </a:lnSpc>
              <a:spcBef>
                <a:spcPts val="360"/>
              </a:spcBef>
              <a:spcAft>
                <a:spcPts val="0"/>
              </a:spcAft>
              <a:buSzPts val="990"/>
              <a:buChar char="■"/>
            </a:pPr>
            <a:r>
              <a:rPr lang="fr-FR" sz="1800"/>
              <a:t>Qu'en statuant ainsi, alors qu'il ressortait de ses constatations que </a:t>
            </a:r>
            <a:r>
              <a:rPr b="1" lang="fr-FR" sz="1800"/>
              <a:t>les « résumés », constitués uniquement de courtes citations de l'œuvre ne dispensant pas le lecteur de recourir à celle-ci</a:t>
            </a:r>
            <a:r>
              <a:rPr lang="fr-FR" sz="1800"/>
              <a:t>, étaient indissociables de la « section analytique » de la publication par le jeu de renvois figurant dans cette section, et que cet ensemble avait le caractère d'une œuvre d'information, la cour d'appel a violé le texte susvisé ;</a:t>
            </a:r>
            <a:endParaRPr/>
          </a:p>
          <a:p>
            <a:pPr indent="-222884" lvl="1" marL="742950" rtl="0" algn="l">
              <a:lnSpc>
                <a:spcPct val="90000"/>
              </a:lnSpc>
              <a:spcBef>
                <a:spcPts val="360"/>
              </a:spcBef>
              <a:spcAft>
                <a:spcPts val="0"/>
              </a:spcAft>
              <a:buSzPts val="990"/>
              <a:buNone/>
            </a:pPr>
            <a:r>
              <a:t/>
            </a: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L’affaire MICROFOR/Le Monde (3)</a:t>
            </a:r>
            <a:endParaRPr/>
          </a:p>
        </p:txBody>
      </p:sp>
      <p:sp>
        <p:nvSpPr>
          <p:cNvPr id="762" name="Google Shape;762;p10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t>Cass. Ass. plén. 30 octobre 1987</a:t>
            </a:r>
            <a:endParaRPr/>
          </a:p>
          <a:p>
            <a:pPr indent="-285750" lvl="1" marL="742950" rtl="0" algn="l">
              <a:spcBef>
                <a:spcPts val="360"/>
              </a:spcBef>
              <a:spcAft>
                <a:spcPts val="0"/>
              </a:spcAft>
              <a:buSzPts val="990"/>
              <a:buChar char="■"/>
            </a:pPr>
            <a:r>
              <a:rPr lang="fr-FR" sz="1800"/>
              <a:t>— Sur le quatrième moyen :</a:t>
            </a:r>
            <a:endParaRPr/>
          </a:p>
          <a:p>
            <a:pPr indent="-285750" lvl="1" marL="742950" rtl="0" algn="l">
              <a:spcBef>
                <a:spcPts val="360"/>
              </a:spcBef>
              <a:spcAft>
                <a:spcPts val="0"/>
              </a:spcAft>
              <a:buSzPts val="990"/>
              <a:buChar char="■"/>
            </a:pPr>
            <a:r>
              <a:rPr lang="fr-FR" sz="1800"/>
              <a:t>Vu l'article 6 de la loi du 11 mars 1957, ensemble l'article 41 de ladite loi ;</a:t>
            </a:r>
            <a:endParaRPr/>
          </a:p>
          <a:p>
            <a:pPr indent="-285750" lvl="1" marL="742950" rtl="0" algn="l">
              <a:spcBef>
                <a:spcPts val="360"/>
              </a:spcBef>
              <a:spcAft>
                <a:spcPts val="0"/>
              </a:spcAft>
              <a:buSzPts val="990"/>
              <a:buChar char="■"/>
            </a:pPr>
            <a:r>
              <a:rPr lang="fr-FR" sz="1800"/>
              <a:t>Attendu que la violation du droit de l'auteur au respect de son œuvre implique une altération de celle-ci ;</a:t>
            </a:r>
            <a:endParaRPr/>
          </a:p>
          <a:p>
            <a:pPr indent="-285750" lvl="1" marL="742950" rtl="0" algn="l">
              <a:spcBef>
                <a:spcPts val="360"/>
              </a:spcBef>
              <a:spcAft>
                <a:spcPts val="0"/>
              </a:spcAft>
              <a:buSzPts val="990"/>
              <a:buChar char="■"/>
            </a:pPr>
            <a:r>
              <a:rPr lang="fr-FR" sz="1800"/>
              <a:t>Attendu que, pour décider que les extraits des articles cités dans l'index constituaient des mutilations et des altérations, la cour d'appel a retenu que ces extraits donnaient une idée toujours incomplète et le plus souvent déformée tant de chaque article que de l'ensemble du journal ;</a:t>
            </a:r>
            <a:endParaRPr/>
          </a:p>
          <a:p>
            <a:pPr indent="-285750" lvl="1" marL="742950" rtl="0" algn="l">
              <a:spcBef>
                <a:spcPts val="360"/>
              </a:spcBef>
              <a:spcAft>
                <a:spcPts val="0"/>
              </a:spcAft>
              <a:buSzPts val="990"/>
              <a:buChar char="■"/>
            </a:pPr>
            <a:r>
              <a:rPr lang="fr-FR" sz="1800"/>
              <a:t>Qu'en statuant ainsi, alors que cet index était, par nature, exclusif d'un exposé complet du contenu de l'œuvre et qu'aucune erreur n'avait été relevée dans les citations, la cour d'appel a violé les textes susvisés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Protection de la propriété, les atténuations</a:t>
            </a:r>
            <a:endParaRPr/>
          </a:p>
        </p:txBody>
      </p:sp>
      <p:sp>
        <p:nvSpPr>
          <p:cNvPr id="768" name="Google Shape;768;p108"/>
          <p:cNvSpPr txBox="1"/>
          <p:nvPr>
            <p:ph idx="1" type="body"/>
          </p:nvPr>
        </p:nvSpPr>
        <p:spPr>
          <a:xfrm>
            <a:off x="-304800" y="1905000"/>
            <a:ext cx="9448800" cy="4114800"/>
          </a:xfrm>
          <a:prstGeom prst="rect">
            <a:avLst/>
          </a:prstGeom>
          <a:noFill/>
          <a:ln>
            <a:noFill/>
          </a:ln>
        </p:spPr>
        <p:txBody>
          <a:bodyPr anchorCtr="0" anchor="t" bIns="45700" lIns="91425" spcFirstLastPara="1" rIns="91425" wrap="square" tIns="45700">
            <a:noAutofit/>
          </a:bodyPr>
          <a:lstStyle/>
          <a:p>
            <a:pPr indent="-285750" lvl="1" marL="742950" rtl="0" algn="just">
              <a:spcBef>
                <a:spcPts val="0"/>
              </a:spcBef>
              <a:spcAft>
                <a:spcPts val="0"/>
              </a:spcAft>
              <a:buSzPts val="1100"/>
              <a:buChar char="■"/>
            </a:pPr>
            <a:r>
              <a:rPr b="1" lang="fr-FR"/>
              <a:t>Art. L. 122-5. –  CPI</a:t>
            </a:r>
            <a:endParaRPr/>
          </a:p>
          <a:p>
            <a:pPr indent="-285750" lvl="1" marL="742950" rtl="0" algn="just">
              <a:spcBef>
                <a:spcPts val="1000"/>
              </a:spcBef>
              <a:spcAft>
                <a:spcPts val="0"/>
              </a:spcAft>
              <a:buSzPts val="1100"/>
              <a:buFont typeface="Noto Sans Symbols"/>
              <a:buNone/>
            </a:pPr>
            <a:r>
              <a:rPr b="1" lang="fr-FR"/>
              <a:t>Lorsque l'œuvre a été divulguée, l'auteur ne peut interdire :</a:t>
            </a:r>
            <a:endParaRPr/>
          </a:p>
          <a:p>
            <a:pPr indent="-285750" lvl="1" marL="742950" rtl="0" algn="just">
              <a:spcBef>
                <a:spcPts val="1000"/>
              </a:spcBef>
              <a:spcAft>
                <a:spcPts val="0"/>
              </a:spcAft>
              <a:buSzPts val="1100"/>
              <a:buFont typeface="Noto Sans Symbols"/>
              <a:buNone/>
            </a:pPr>
            <a:r>
              <a:rPr lang="fr-FR"/>
              <a:t>3o Sous réserve que soient indiqués clairement le nom de l'auteur et la source :</a:t>
            </a:r>
            <a:endParaRPr/>
          </a:p>
          <a:p>
            <a:pPr indent="-285750" lvl="1" marL="742950" rtl="0" algn="just">
              <a:spcBef>
                <a:spcPts val="1000"/>
              </a:spcBef>
              <a:spcAft>
                <a:spcPts val="0"/>
              </a:spcAft>
              <a:buSzPts val="1100"/>
              <a:buFont typeface="Noto Sans Symbols"/>
              <a:buNone/>
            </a:pPr>
            <a:r>
              <a:rPr lang="fr-FR"/>
              <a:t>a) </a:t>
            </a:r>
            <a:r>
              <a:rPr lang="fr-FR" u="sng"/>
              <a:t>Les analyses et courtes citations</a:t>
            </a:r>
            <a:r>
              <a:rPr lang="fr-FR"/>
              <a:t> justifiées par le caractère critique, polémique, pédagogique, scientifique ou d'information de l'œuvre à laquelle elles sont incorporées ;</a:t>
            </a:r>
            <a:endParaRPr/>
          </a:p>
          <a:p>
            <a:pPr indent="-285750" lvl="1" marL="742950" rtl="0" algn="just">
              <a:spcBef>
                <a:spcPts val="1000"/>
              </a:spcBef>
              <a:spcAft>
                <a:spcPts val="0"/>
              </a:spcAft>
              <a:buSzPts val="1100"/>
              <a:buFont typeface="Noto Sans Symbols"/>
              <a:buNone/>
            </a:pPr>
            <a:r>
              <a:rPr lang="fr-FR"/>
              <a:t>b) </a:t>
            </a:r>
            <a:r>
              <a:rPr lang="fr-FR" u="sng"/>
              <a:t>Les revues de presse</a:t>
            </a:r>
            <a:r>
              <a:rPr lang="fr-FR"/>
              <a:t> ;</a:t>
            </a:r>
            <a:endParaRPr/>
          </a:p>
          <a:p>
            <a:pPr indent="-285750" lvl="1" marL="742950" rtl="0" algn="just">
              <a:spcBef>
                <a:spcPts val="1000"/>
              </a:spcBef>
              <a:spcAft>
                <a:spcPts val="0"/>
              </a:spcAft>
              <a:buSzPts val="1100"/>
              <a:buFont typeface="Noto Sans Symbols"/>
              <a:buNone/>
            </a:pPr>
            <a:r>
              <a:rPr lang="fr-FR"/>
              <a:t>c) La diffusion, même intégrale, par la voie de presse ou de télédiffusion, </a:t>
            </a:r>
            <a:r>
              <a:rPr lang="fr-FR" u="sng"/>
              <a:t>à titre d'information d'actualité, des discours destinés au public</a:t>
            </a:r>
            <a:r>
              <a:rPr lang="fr-FR"/>
              <a:t> prononcés dans les assemblées politiques, administratives, judiciaires ou académiques, ainsi que dans les réunions publiques d'ordre politique et les cérémonies officielles ;</a:t>
            </a:r>
            <a:endParaRPr/>
          </a:p>
          <a:p>
            <a:pPr indent="-266700" lvl="0" marL="342900" rtl="0" algn="l">
              <a:spcBef>
                <a:spcPts val="1000"/>
              </a:spcBef>
              <a:spcAft>
                <a:spcPts val="0"/>
              </a:spcAft>
              <a:buSzPts val="1200"/>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Quelle autorisation faut-il obtenir ?</a:t>
            </a:r>
            <a:endParaRPr/>
          </a:p>
        </p:txBody>
      </p:sp>
      <p:sp>
        <p:nvSpPr>
          <p:cNvPr id="774" name="Google Shape;774;p10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Une autorisation n ’engageant que les droits patrimoniaux</a:t>
            </a:r>
            <a:endParaRPr/>
          </a:p>
          <a:p>
            <a:pPr indent="-342900" lvl="0" marL="342900" rtl="0" algn="l">
              <a:spcBef>
                <a:spcPts val="400"/>
              </a:spcBef>
              <a:spcAft>
                <a:spcPts val="0"/>
              </a:spcAft>
              <a:buSzPts val="1200"/>
              <a:buChar char="■"/>
            </a:pPr>
            <a:r>
              <a:rPr lang="fr-FR"/>
              <a:t>Recours au contrat</a:t>
            </a:r>
            <a:endParaRPr/>
          </a:p>
          <a:p>
            <a:pPr indent="-342900" lvl="0" marL="342900" rtl="0" algn="l">
              <a:spcBef>
                <a:spcPts val="400"/>
              </a:spcBef>
              <a:spcAft>
                <a:spcPts val="0"/>
              </a:spcAft>
              <a:buSzPts val="1200"/>
              <a:buChar char="■"/>
            </a:pPr>
            <a:r>
              <a:rPr lang="fr-FR"/>
              <a:t>Autorisation de reproduction (mémorisation)</a:t>
            </a:r>
            <a:endParaRPr/>
          </a:p>
          <a:p>
            <a:pPr indent="-342900" lvl="0" marL="342900" rtl="0" algn="l">
              <a:spcBef>
                <a:spcPts val="400"/>
              </a:spcBef>
              <a:spcAft>
                <a:spcPts val="0"/>
              </a:spcAft>
              <a:buSzPts val="1200"/>
              <a:buChar char="■"/>
            </a:pPr>
            <a:r>
              <a:rPr lang="fr-FR"/>
              <a:t>Autorisation de traduction</a:t>
            </a:r>
            <a:endParaRPr/>
          </a:p>
          <a:p>
            <a:pPr indent="-342900" lvl="0" marL="342900" rtl="0" algn="l">
              <a:spcBef>
                <a:spcPts val="400"/>
              </a:spcBef>
              <a:spcAft>
                <a:spcPts val="0"/>
              </a:spcAft>
              <a:buSzPts val="1200"/>
              <a:buChar char="■"/>
            </a:pPr>
            <a:r>
              <a:rPr lang="fr-FR"/>
              <a:t>Autorisation dans une perspective de numérisation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73" name="Google Shape;173;p1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20"/>
              <a:buChar char="■"/>
            </a:pPr>
            <a:r>
              <a:rPr i="1" lang="fr-FR" sz="1700"/>
              <a:t>Interopérabilité </a:t>
            </a:r>
            <a:endParaRPr/>
          </a:p>
          <a:p>
            <a:pPr indent="-285750" lvl="1" marL="742950" rtl="0" algn="l">
              <a:lnSpc>
                <a:spcPct val="80000"/>
              </a:lnSpc>
              <a:spcBef>
                <a:spcPts val="340"/>
              </a:spcBef>
              <a:spcAft>
                <a:spcPts val="0"/>
              </a:spcAft>
              <a:buSzPts val="935"/>
              <a:buChar char="■"/>
            </a:pPr>
            <a:r>
              <a:rPr lang="fr-FR" sz="1700"/>
              <a:t>Article L331-5</a:t>
            </a:r>
            <a:endParaRPr/>
          </a:p>
          <a:p>
            <a:pPr indent="-285750" lvl="1" marL="742950" rtl="0" algn="l">
              <a:lnSpc>
                <a:spcPct val="80000"/>
              </a:lnSpc>
              <a:spcBef>
                <a:spcPts val="340"/>
              </a:spcBef>
              <a:spcAft>
                <a:spcPts val="0"/>
              </a:spcAft>
              <a:buSzPts val="935"/>
              <a:buChar char="■"/>
            </a:pPr>
            <a:r>
              <a:rPr lang="fr-FR" sz="1700"/>
              <a:t>(…)</a:t>
            </a:r>
            <a:endParaRPr/>
          </a:p>
          <a:p>
            <a:pPr indent="-285750" lvl="1" marL="742950" rtl="0" algn="l">
              <a:lnSpc>
                <a:spcPct val="80000"/>
              </a:lnSpc>
              <a:spcBef>
                <a:spcPts val="340"/>
              </a:spcBef>
              <a:spcAft>
                <a:spcPts val="0"/>
              </a:spcAft>
              <a:buSzPts val="935"/>
              <a:buChar char="■"/>
            </a:pPr>
            <a:r>
              <a:rPr b="1" lang="fr-FR" sz="1700"/>
              <a:t>Les mesures techniques ne doivent pas avoir pour effet d'empêcher la mise en oeuvre effective de l'interopérabilité</a:t>
            </a:r>
            <a:r>
              <a:rPr lang="fr-FR" sz="1700"/>
              <a:t>, dans le respect du droit d'auteur. Les fournisseurs de mesures techniques donnent l'accès aux informations essentielles à l'interopérabilité dans les conditions définies aux articles L. 331-6 et L. 331-7.</a:t>
            </a:r>
            <a:endParaRPr/>
          </a:p>
          <a:p>
            <a:pPr indent="-285750" lvl="1" marL="742950" rtl="0" algn="l">
              <a:lnSpc>
                <a:spcPct val="80000"/>
              </a:lnSpc>
              <a:spcBef>
                <a:spcPts val="340"/>
              </a:spcBef>
              <a:spcAft>
                <a:spcPts val="0"/>
              </a:spcAft>
              <a:buSzPts val="935"/>
              <a:buChar char="■"/>
            </a:pPr>
            <a:r>
              <a:rPr lang="fr-FR" sz="1700"/>
              <a:t>Les mesures techniques </a:t>
            </a:r>
            <a:r>
              <a:rPr b="1" lang="fr-FR" sz="1700"/>
              <a:t>ne peuvent s'opposer au libre usage de l'oeuvre</a:t>
            </a:r>
            <a:r>
              <a:rPr lang="fr-FR" sz="1700"/>
              <a:t> ou de l'objet protégé dans les limites des droits prévus par le présent code, ainsi que de ceux accordés par les détenteurs de droits.</a:t>
            </a:r>
            <a:endParaRPr/>
          </a:p>
          <a:p>
            <a:pPr indent="-285750" lvl="1" marL="742950" rtl="0" algn="l">
              <a:lnSpc>
                <a:spcPct val="80000"/>
              </a:lnSpc>
              <a:spcBef>
                <a:spcPts val="340"/>
              </a:spcBef>
              <a:spcAft>
                <a:spcPts val="0"/>
              </a:spcAft>
              <a:buSzPts val="935"/>
              <a:buChar char="■"/>
            </a:pPr>
            <a:r>
              <a:rPr lang="fr-FR" sz="1700"/>
              <a:t>Les dispositions du présent article s'appliquent sans préjudice des dispositions de l'article L. 122-6-1 du présent code.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 ’autorisation</a:t>
            </a:r>
            <a:endParaRPr/>
          </a:p>
        </p:txBody>
      </p:sp>
      <p:sp>
        <p:nvSpPr>
          <p:cNvPr id="780" name="Google Shape;780;p11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Quelle rémunération faut-il verser ?</a:t>
            </a:r>
            <a:br>
              <a:rPr lang="fr-FR"/>
            </a:br>
            <a:endParaRPr/>
          </a:p>
          <a:p>
            <a:pPr indent="-342900" lvl="0" marL="342900" rtl="0" algn="l">
              <a:spcBef>
                <a:spcPts val="400"/>
              </a:spcBef>
              <a:spcAft>
                <a:spcPts val="0"/>
              </a:spcAft>
              <a:buSzPts val="1200"/>
              <a:buChar char="■"/>
            </a:pPr>
            <a:r>
              <a:rPr lang="fr-FR"/>
              <a:t>L ’autorisation est-elle révocable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B) LA PROTECTION DES BASES DE DONNÉES</a:t>
            </a:r>
            <a:endParaRPr/>
          </a:p>
        </p:txBody>
      </p:sp>
      <p:sp>
        <p:nvSpPr>
          <p:cNvPr id="787" name="Google Shape;787;p11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Directive no 96/9/CE du Parlement européen et du Conseil du 11 mars 1996 concernant la protection juridique des bases de données </a:t>
            </a:r>
            <a:endParaRPr/>
          </a:p>
          <a:p>
            <a:pPr indent="-342900" lvl="0" marL="342900" rtl="0" algn="l">
              <a:spcBef>
                <a:spcPts val="400"/>
              </a:spcBef>
              <a:spcAft>
                <a:spcPts val="0"/>
              </a:spcAft>
              <a:buSzPts val="1200"/>
              <a:buChar char="■"/>
            </a:pPr>
            <a:r>
              <a:rPr lang="fr-FR"/>
              <a:t>L. n°98-536 du 1er juillet 1998</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 droit </a:t>
            </a:r>
            <a:r>
              <a:rPr i="1" lang="fr-FR"/>
              <a:t>sui generis</a:t>
            </a:r>
            <a:endParaRPr/>
          </a:p>
        </p:txBody>
      </p:sp>
      <p:sp>
        <p:nvSpPr>
          <p:cNvPr id="793" name="Google Shape;793;p11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L. 341-1 </a:t>
            </a:r>
            <a:endParaRPr/>
          </a:p>
          <a:p>
            <a:pPr indent="-285750" lvl="1" marL="742950" rtl="0" algn="l">
              <a:spcBef>
                <a:spcPts val="400"/>
              </a:spcBef>
              <a:spcAft>
                <a:spcPts val="0"/>
              </a:spcAft>
              <a:buSzPts val="1100"/>
              <a:buChar char="■"/>
            </a:pPr>
            <a:r>
              <a:rPr lang="fr-FR"/>
              <a:t>Le producteur d'une base de données, entendu comme la personne qui prend l'initiative et le risque des investissements correspondants, bénéficie d'une protection du contenu de la base lorsque la constitution, la vérification ou la présentation de celui-ci atteste d'un investissement financier, matériel ou humain substantiel.</a:t>
            </a:r>
            <a:endParaRPr/>
          </a:p>
          <a:p>
            <a:pPr indent="-285750" lvl="1" marL="742950" rtl="0" algn="l">
              <a:spcBef>
                <a:spcPts val="400"/>
              </a:spcBef>
              <a:spcAft>
                <a:spcPts val="0"/>
              </a:spcAft>
              <a:buSzPts val="1100"/>
              <a:buChar char="■"/>
            </a:pPr>
            <a:r>
              <a:rPr lang="fr-FR"/>
              <a:t>Cette protection est indépendante et s'exerce sans préjudice de celles résultant du droit d'auteur ou d'un autre droit sur la base de données ou un de ses éléments constitutifs.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Protection des bases de données étrangères</a:t>
            </a:r>
            <a:endParaRPr/>
          </a:p>
        </p:txBody>
      </p:sp>
      <p:sp>
        <p:nvSpPr>
          <p:cNvPr id="799" name="Google Shape;799;p11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Article L. 341-2 </a:t>
            </a:r>
            <a:endParaRPr/>
          </a:p>
          <a:p>
            <a:pPr indent="-285750" lvl="1" marL="742950" rtl="0" algn="l">
              <a:lnSpc>
                <a:spcPct val="90000"/>
              </a:lnSpc>
              <a:spcBef>
                <a:spcPts val="360"/>
              </a:spcBef>
              <a:spcAft>
                <a:spcPts val="0"/>
              </a:spcAft>
              <a:buSzPts val="990"/>
              <a:buChar char="■"/>
            </a:pPr>
            <a:r>
              <a:rPr lang="fr-FR" sz="1800"/>
              <a:t>Sont admis au bénéfice du présent titre :</a:t>
            </a:r>
            <a:endParaRPr/>
          </a:p>
          <a:p>
            <a:pPr indent="-285750" lvl="1" marL="742950" rtl="0" algn="l">
              <a:lnSpc>
                <a:spcPct val="90000"/>
              </a:lnSpc>
              <a:spcBef>
                <a:spcPts val="360"/>
              </a:spcBef>
              <a:spcAft>
                <a:spcPts val="0"/>
              </a:spcAft>
              <a:buSzPts val="990"/>
              <a:buChar char="■"/>
            </a:pPr>
            <a:r>
              <a:rPr lang="fr-FR" sz="1800"/>
              <a:t>1o Les producteurs de bases de données, ressortissants d'un Etat membre de la Communauté européenne ou d'un Etat partie à l'accord sur l'Espace économique européen, ou qui ont dans un tel Etat leur résidence habituelle ;</a:t>
            </a:r>
            <a:endParaRPr/>
          </a:p>
          <a:p>
            <a:pPr indent="-285750" lvl="1" marL="742950" rtl="0" algn="l">
              <a:lnSpc>
                <a:spcPct val="90000"/>
              </a:lnSpc>
              <a:spcBef>
                <a:spcPts val="360"/>
              </a:spcBef>
              <a:spcAft>
                <a:spcPts val="0"/>
              </a:spcAft>
              <a:buSzPts val="990"/>
              <a:buChar char="■"/>
            </a:pPr>
            <a:r>
              <a:rPr lang="fr-FR" sz="1800"/>
              <a:t>2o Les sociétés ou entreprises constituées en conformité avec la législation d'un Etat membre et ayant leur siège statutaire, leur administration centrale ou leur établissement principal à l'intérieur de la Communauté ou d'un Etat partie à l'accord sur l'Espace économique européen ; néanmoins, si une telle société ou entreprise n'a que son siège statutaire sur le territoire d'un tel Etat, ses activités doivent avoir un lien réel et continu avec l'économie de l'un d'entre eux.</a:t>
            </a:r>
            <a:endParaRPr/>
          </a:p>
          <a:p>
            <a:pPr indent="-285750" lvl="1" marL="742950" rtl="0" algn="l">
              <a:lnSpc>
                <a:spcPct val="90000"/>
              </a:lnSpc>
              <a:spcBef>
                <a:spcPts val="360"/>
              </a:spcBef>
              <a:spcAft>
                <a:spcPts val="0"/>
              </a:spcAft>
              <a:buSzPts val="990"/>
              <a:buChar char="■"/>
            </a:pPr>
            <a:r>
              <a:rPr lang="fr-FR" sz="1800"/>
              <a:t>Les producteurs de bases de données qui ne satisfont pas aux conditions mentionnées ci-dessus sont admis à la protection prévue par le présent titre lorsqu'un accord particulier a été conclu avec l'Etat dont ils sont ressortissants par le Conseil de la Communauté européenne.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Monopole d’exploitation du producteur de bases de données</a:t>
            </a:r>
            <a:endParaRPr/>
          </a:p>
        </p:txBody>
      </p:sp>
      <p:sp>
        <p:nvSpPr>
          <p:cNvPr id="805" name="Google Shape;805;p11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Article L. 342-1 </a:t>
            </a:r>
            <a:endParaRPr/>
          </a:p>
          <a:p>
            <a:pPr indent="-285750" lvl="1" marL="742950" rtl="0" algn="l">
              <a:lnSpc>
                <a:spcPct val="90000"/>
              </a:lnSpc>
              <a:spcBef>
                <a:spcPts val="360"/>
              </a:spcBef>
              <a:spcAft>
                <a:spcPts val="0"/>
              </a:spcAft>
              <a:buSzPts val="990"/>
              <a:buChar char="■"/>
            </a:pPr>
            <a:r>
              <a:rPr lang="fr-FR" sz="1800"/>
              <a:t>Le producteur de bases de données a le droit d'interdire :</a:t>
            </a:r>
            <a:endParaRPr/>
          </a:p>
          <a:p>
            <a:pPr indent="-285750" lvl="1" marL="742950" rtl="0" algn="l">
              <a:lnSpc>
                <a:spcPct val="90000"/>
              </a:lnSpc>
              <a:spcBef>
                <a:spcPts val="360"/>
              </a:spcBef>
              <a:spcAft>
                <a:spcPts val="0"/>
              </a:spcAft>
              <a:buSzPts val="990"/>
              <a:buChar char="■"/>
            </a:pPr>
            <a:r>
              <a:rPr lang="fr-FR" sz="1800"/>
              <a:t>1o L'extraction, par transfert permanent ou temporaire de la totalité ou d'une partie qualitativement ou quantitativement substantielle du contenu d'une base de données sur un autre support, par tout moyen et sous toute forme que ce soit ;</a:t>
            </a:r>
            <a:endParaRPr/>
          </a:p>
          <a:p>
            <a:pPr indent="-285750" lvl="1" marL="742950" rtl="0" algn="l">
              <a:lnSpc>
                <a:spcPct val="90000"/>
              </a:lnSpc>
              <a:spcBef>
                <a:spcPts val="360"/>
              </a:spcBef>
              <a:spcAft>
                <a:spcPts val="0"/>
              </a:spcAft>
              <a:buSzPts val="990"/>
              <a:buChar char="■"/>
            </a:pPr>
            <a:r>
              <a:rPr lang="fr-FR" sz="1800"/>
              <a:t>2o La réutilisation, par la mise à la disposition du public de la totalité ou d'une partie qualitativement ou quantitativement substantielle du contenu de la base, quelle qu'en soit la forme.</a:t>
            </a:r>
            <a:endParaRPr/>
          </a:p>
          <a:p>
            <a:pPr indent="-285750" lvl="1" marL="742950" rtl="0" algn="l">
              <a:lnSpc>
                <a:spcPct val="90000"/>
              </a:lnSpc>
              <a:spcBef>
                <a:spcPts val="360"/>
              </a:spcBef>
              <a:spcAft>
                <a:spcPts val="0"/>
              </a:spcAft>
              <a:buSzPts val="990"/>
              <a:buChar char="■"/>
            </a:pPr>
            <a:r>
              <a:rPr lang="fr-FR" sz="1800"/>
              <a:t>Ces droits peuvent être transmis ou cédés ou faire l'objet d'une licence.</a:t>
            </a:r>
            <a:endParaRPr/>
          </a:p>
          <a:p>
            <a:pPr indent="-285750" lvl="1" marL="742950" rtl="0" algn="l">
              <a:lnSpc>
                <a:spcPct val="90000"/>
              </a:lnSpc>
              <a:spcBef>
                <a:spcPts val="360"/>
              </a:spcBef>
              <a:spcAft>
                <a:spcPts val="0"/>
              </a:spcAft>
              <a:buSzPts val="990"/>
              <a:buChar char="■"/>
            </a:pPr>
            <a:r>
              <a:rPr lang="fr-FR" sz="1800"/>
              <a:t>Le prêt public n'est pas un acte d'extraction ou de réutilisation.</a:t>
            </a:r>
            <a:endParaRPr/>
          </a:p>
          <a:p>
            <a:pPr indent="-342900" lvl="0" marL="342900" rtl="0" algn="l">
              <a:lnSpc>
                <a:spcPct val="90000"/>
              </a:lnSpc>
              <a:spcBef>
                <a:spcPts val="360"/>
              </a:spcBef>
              <a:spcAft>
                <a:spcPts val="0"/>
              </a:spcAft>
              <a:buSzPts val="1080"/>
              <a:buChar char="■"/>
            </a:pPr>
            <a:r>
              <a:rPr lang="fr-FR" sz="1800"/>
              <a:t>Article L. 342-2 </a:t>
            </a:r>
            <a:endParaRPr/>
          </a:p>
          <a:p>
            <a:pPr indent="-285750" lvl="1" marL="742950" rtl="0" algn="l">
              <a:lnSpc>
                <a:spcPct val="90000"/>
              </a:lnSpc>
              <a:spcBef>
                <a:spcPts val="360"/>
              </a:spcBef>
              <a:spcAft>
                <a:spcPts val="0"/>
              </a:spcAft>
              <a:buSzPts val="990"/>
              <a:buChar char="■"/>
            </a:pPr>
            <a:r>
              <a:rPr lang="fr-FR" sz="1800"/>
              <a:t>Le producteur peut également interdire l'extraction ou la réutilisation répétée et systématique de parties qualitativement ou quantitativement non substantielles du contenu de la base lorsque ces opérations excèdent manifestement les conditions d'utilisation normale de la base de données.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Limites aux droits du producteur de bases de données</a:t>
            </a:r>
            <a:endParaRPr/>
          </a:p>
        </p:txBody>
      </p:sp>
      <p:sp>
        <p:nvSpPr>
          <p:cNvPr id="811" name="Google Shape;811;p11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L. 342-3 </a:t>
            </a:r>
            <a:endParaRPr/>
          </a:p>
          <a:p>
            <a:pPr indent="-285750" lvl="1" marL="742950" rtl="0" algn="l">
              <a:spcBef>
                <a:spcPts val="400"/>
              </a:spcBef>
              <a:spcAft>
                <a:spcPts val="0"/>
              </a:spcAft>
              <a:buSzPts val="1100"/>
              <a:buChar char="■"/>
            </a:pPr>
            <a:r>
              <a:rPr lang="fr-FR"/>
              <a:t>Lorsqu'une base de données est mise à la disposition du public par le titulaire des droits, celui-ci ne peut interdire :</a:t>
            </a:r>
            <a:endParaRPr/>
          </a:p>
          <a:p>
            <a:pPr indent="-285750" lvl="1" marL="742950" rtl="0" algn="l">
              <a:spcBef>
                <a:spcPts val="400"/>
              </a:spcBef>
              <a:spcAft>
                <a:spcPts val="0"/>
              </a:spcAft>
              <a:buSzPts val="1100"/>
              <a:buChar char="■"/>
            </a:pPr>
            <a:r>
              <a:rPr lang="fr-FR"/>
              <a:t>1o L'extraction ou la réutilisation d'une partie non substantielle, appréciée de façon qualitative ou quantitative, du contenu de la base, par la personne qui y a licitement accès ;</a:t>
            </a:r>
            <a:endParaRPr/>
          </a:p>
          <a:p>
            <a:pPr indent="-285750" lvl="1" marL="742950" rtl="0" algn="l">
              <a:spcBef>
                <a:spcPts val="400"/>
              </a:spcBef>
              <a:spcAft>
                <a:spcPts val="0"/>
              </a:spcAft>
              <a:buSzPts val="1100"/>
              <a:buChar char="■"/>
            </a:pPr>
            <a:r>
              <a:rPr lang="fr-FR"/>
              <a:t>2o L'extraction à des fins privées d'une partie qualitativement ou quantitativement substantielle du contenu d'une base de données non électronique sous réserve du respect des droits d'auteur ou des droits voisins sur les œuvres ou éléments incorporés dans la base.</a:t>
            </a:r>
            <a:endParaRPr/>
          </a:p>
          <a:p>
            <a:pPr indent="-285750" lvl="1" marL="742950" rtl="0" algn="l">
              <a:spcBef>
                <a:spcPts val="400"/>
              </a:spcBef>
              <a:spcAft>
                <a:spcPts val="0"/>
              </a:spcAft>
              <a:buSzPts val="1100"/>
              <a:buChar char="■"/>
            </a:pPr>
            <a:r>
              <a:rPr lang="fr-FR"/>
              <a:t>Toute clause contraire au 1o ci-dessus est nulle.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Épuisement du droit en matière de bases de données</a:t>
            </a:r>
            <a:endParaRPr/>
          </a:p>
        </p:txBody>
      </p:sp>
      <p:sp>
        <p:nvSpPr>
          <p:cNvPr id="817" name="Google Shape;817;p11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L. 342-4 </a:t>
            </a:r>
            <a:endParaRPr/>
          </a:p>
          <a:p>
            <a:pPr indent="-285750" lvl="1" marL="742950" rtl="0" algn="l">
              <a:spcBef>
                <a:spcPts val="400"/>
              </a:spcBef>
              <a:spcAft>
                <a:spcPts val="0"/>
              </a:spcAft>
              <a:buSzPts val="1100"/>
              <a:buChar char="■"/>
            </a:pPr>
            <a:r>
              <a:rPr lang="fr-FR"/>
              <a:t>La première vente d'une copie matérielle d'une base de données dans le territoire d'un Etat membre de la Communauté européenne ou d'un Etat partie à l'accord sur l'Espace économique européen, par le titulaire du droit ou avec son consentement, épuise le droit de contrôler la revente de cette copie matérielle dans tous les Etats membres.</a:t>
            </a:r>
            <a:endParaRPr/>
          </a:p>
          <a:p>
            <a:pPr indent="-285750" lvl="1" marL="742950" rtl="0" algn="l">
              <a:spcBef>
                <a:spcPts val="400"/>
              </a:spcBef>
              <a:spcAft>
                <a:spcPts val="0"/>
              </a:spcAft>
              <a:buSzPts val="1100"/>
              <a:buChar char="■"/>
            </a:pPr>
            <a:r>
              <a:rPr lang="fr-FR"/>
              <a:t>Toutefois, la transmission en ligne d'une base de données n'épuise pas le droit du producteur de contrôler la revente dans tous les Etats membres d'une copie matérielle de cette base ou d'une partie de celle-ci.</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Durée du droit du producteur de bases de données</a:t>
            </a:r>
            <a:endParaRPr/>
          </a:p>
        </p:txBody>
      </p:sp>
      <p:sp>
        <p:nvSpPr>
          <p:cNvPr id="823" name="Google Shape;823;p11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t>Article L. 342-5 </a:t>
            </a:r>
            <a:endParaRPr/>
          </a:p>
          <a:p>
            <a:pPr indent="-285750" lvl="1" marL="742950" rtl="0" algn="l">
              <a:spcBef>
                <a:spcPts val="360"/>
              </a:spcBef>
              <a:spcAft>
                <a:spcPts val="0"/>
              </a:spcAft>
              <a:buSzPts val="990"/>
              <a:buChar char="■"/>
            </a:pPr>
            <a:r>
              <a:rPr lang="fr-FR" sz="1800"/>
              <a:t>Les droits prévus à l'article L. 342-1 prennent effet à compter de l'achèvement de la fabrication de la base de données. Ils expirent quinze ans après le 1er janvier de l'année civile qui suit celle de cet achèvement.</a:t>
            </a:r>
            <a:endParaRPr/>
          </a:p>
          <a:p>
            <a:pPr indent="-285750" lvl="1" marL="742950" rtl="0" algn="l">
              <a:spcBef>
                <a:spcPts val="360"/>
              </a:spcBef>
              <a:spcAft>
                <a:spcPts val="0"/>
              </a:spcAft>
              <a:buSzPts val="990"/>
              <a:buChar char="■"/>
            </a:pPr>
            <a:r>
              <a:rPr lang="fr-FR" sz="1800"/>
              <a:t>Lorsqu'une base de données a fait l'objet d'une mise à la disposition du public avant l'expiration de la période prévue à l'alinéa précédent, les droits expirent quinze ans après le 1er janvier de l'année civile suivant celle de cette première mise à disposition.</a:t>
            </a:r>
            <a:endParaRPr/>
          </a:p>
          <a:p>
            <a:pPr indent="-285750" lvl="1" marL="742950" rtl="0" algn="l">
              <a:spcBef>
                <a:spcPts val="360"/>
              </a:spcBef>
              <a:spcAft>
                <a:spcPts val="0"/>
              </a:spcAft>
              <a:buSzPts val="990"/>
              <a:buChar char="■"/>
            </a:pPr>
            <a:r>
              <a:rPr lang="fr-FR" sz="1800"/>
              <a:t>Toutefois, dans le cas où une base de données protégée fait l'objet d'un nouvel investissement substantiel, sa protection expire quinze ans après le 1er janvier de l'année civile suivant celle de ce nouvel investissement.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Sanctions des atteintes aux droits du producteur de bases de données</a:t>
            </a:r>
            <a:endParaRPr/>
          </a:p>
        </p:txBody>
      </p:sp>
      <p:sp>
        <p:nvSpPr>
          <p:cNvPr id="829" name="Google Shape;829;p11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t>Article L. 343-1 </a:t>
            </a:r>
            <a:endParaRPr/>
          </a:p>
          <a:p>
            <a:pPr indent="-285750" lvl="1" marL="742950" rtl="0" algn="l">
              <a:lnSpc>
                <a:spcPct val="80000"/>
              </a:lnSpc>
              <a:spcBef>
                <a:spcPts val="360"/>
              </a:spcBef>
              <a:spcAft>
                <a:spcPts val="0"/>
              </a:spcAft>
              <a:buSzPts val="990"/>
              <a:buChar char="■"/>
            </a:pPr>
            <a:r>
              <a:rPr lang="fr-FR" sz="1800"/>
              <a:t> Est puni de trois ans d'emprisonnement et de 300 000 Euros d'amende le fait de porter atteinte aux droits du producteur d'une base de données tels que définis à l'article L. 342-1. Lorsque le délit a été commis en bande organisée, les peines sont portées à cinq ans d'emprisonnement et à 500 000 Euros d'amende.</a:t>
            </a:r>
            <a:endParaRPr/>
          </a:p>
          <a:p>
            <a:pPr indent="-342900" lvl="0" marL="342900" rtl="0" algn="l">
              <a:lnSpc>
                <a:spcPct val="80000"/>
              </a:lnSpc>
              <a:spcBef>
                <a:spcPts val="360"/>
              </a:spcBef>
              <a:spcAft>
                <a:spcPts val="0"/>
              </a:spcAft>
              <a:buSzPts val="1080"/>
              <a:buChar char="■"/>
            </a:pPr>
            <a:r>
              <a:rPr lang="fr-FR" sz="1800"/>
              <a:t>Article L. 343-2</a:t>
            </a:r>
            <a:endParaRPr/>
          </a:p>
          <a:p>
            <a:pPr indent="-285750" lvl="1" marL="742950" rtl="0" algn="l">
              <a:lnSpc>
                <a:spcPct val="80000"/>
              </a:lnSpc>
              <a:spcBef>
                <a:spcPts val="360"/>
              </a:spcBef>
              <a:spcAft>
                <a:spcPts val="0"/>
              </a:spcAft>
              <a:buSzPts val="990"/>
              <a:buChar char="■"/>
            </a:pPr>
            <a:r>
              <a:rPr lang="fr-FR" sz="1800"/>
              <a:t> Les personnes morales peuvent être déclarées responsables pénalement, dans les conditions prévues à l'article 121-2 du Code pénal, des infractions définies à l'article L. 343-1. Les peines encourues par les personnes morales sont :</a:t>
            </a:r>
            <a:endParaRPr/>
          </a:p>
          <a:p>
            <a:pPr indent="-285750" lvl="1" marL="742950" rtl="0" algn="l">
              <a:lnSpc>
                <a:spcPct val="80000"/>
              </a:lnSpc>
              <a:spcBef>
                <a:spcPts val="360"/>
              </a:spcBef>
              <a:spcAft>
                <a:spcPts val="0"/>
              </a:spcAft>
              <a:buSzPts val="990"/>
              <a:buChar char="■"/>
            </a:pPr>
            <a:r>
              <a:rPr lang="fr-FR" sz="1800"/>
              <a:t>1o L'amende, suivant les modalités prévues par l'article 131-38 du Code pénal ;</a:t>
            </a:r>
            <a:endParaRPr/>
          </a:p>
          <a:p>
            <a:pPr indent="-285750" lvl="1" marL="742950" rtl="0" algn="l">
              <a:lnSpc>
                <a:spcPct val="80000"/>
              </a:lnSpc>
              <a:spcBef>
                <a:spcPts val="360"/>
              </a:spcBef>
              <a:spcAft>
                <a:spcPts val="0"/>
              </a:spcAft>
              <a:buSzPts val="990"/>
              <a:buChar char="■"/>
            </a:pPr>
            <a:r>
              <a:rPr lang="fr-FR" sz="1800"/>
              <a:t>2o Les peines mentionnées à l'article 131-39 du même Code ; l'interdiction mentionnée au 2o de cet article porte sur l'activité dans l'exercice ou à l'occasion de l'exercice de laquelle l'infraction a été commise.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Sanctions des atteintes aux droits du producteur de bases de données</a:t>
            </a:r>
            <a:endParaRPr/>
          </a:p>
        </p:txBody>
      </p:sp>
      <p:sp>
        <p:nvSpPr>
          <p:cNvPr id="835" name="Google Shape;835;p11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t>Article L343-3</a:t>
            </a:r>
            <a:endParaRPr/>
          </a:p>
          <a:p>
            <a:pPr indent="-285750" lvl="1" marL="742950" rtl="0" algn="l">
              <a:lnSpc>
                <a:spcPct val="80000"/>
              </a:lnSpc>
              <a:spcBef>
                <a:spcPts val="360"/>
              </a:spcBef>
              <a:spcAft>
                <a:spcPts val="0"/>
              </a:spcAft>
              <a:buSzPts val="990"/>
              <a:buChar char="■"/>
            </a:pPr>
            <a:r>
              <a:rPr lang="fr-FR" sz="1800"/>
              <a:t>En cas de récidive des infractions définies à l'article L. 343-1 ou si le délinquant est ou a été lié à la partie lésée par convention, les peines encourues sont portées au double.</a:t>
            </a:r>
            <a:endParaRPr/>
          </a:p>
          <a:p>
            <a:pPr indent="-285750" lvl="1" marL="742950" rtl="0" algn="l">
              <a:lnSpc>
                <a:spcPct val="80000"/>
              </a:lnSpc>
              <a:spcBef>
                <a:spcPts val="360"/>
              </a:spcBef>
              <a:spcAft>
                <a:spcPts val="0"/>
              </a:spcAft>
              <a:buSzPts val="990"/>
              <a:buChar char="■"/>
            </a:pPr>
            <a:r>
              <a:rPr lang="fr-FR" sz="1800"/>
              <a:t>   Les coupables peuvent, en outre, être privés pour un temps qui n'excédera pas cinq ans du droit d'élection et d'éligibilité pour les tribunaux de commerce, les chambres de commerce et d'industrie et les chambres de métiers, ainsi que pour les conseils de prud'hommes.</a:t>
            </a:r>
            <a:endParaRPr/>
          </a:p>
          <a:p>
            <a:pPr indent="-274320" lvl="0" marL="342900" rtl="0" algn="l">
              <a:lnSpc>
                <a:spcPct val="80000"/>
              </a:lnSpc>
              <a:spcBef>
                <a:spcPts val="360"/>
              </a:spcBef>
              <a:spcAft>
                <a:spcPts val="0"/>
              </a:spcAft>
              <a:buSzPts val="1080"/>
              <a:buNone/>
            </a:pPr>
            <a:r>
              <a:t/>
            </a:r>
            <a:endParaRPr sz="1800"/>
          </a:p>
          <a:p>
            <a:pPr indent="-342900" lvl="0" marL="342900" rtl="0" algn="l">
              <a:lnSpc>
                <a:spcPct val="80000"/>
              </a:lnSpc>
              <a:spcBef>
                <a:spcPts val="360"/>
              </a:spcBef>
              <a:spcAft>
                <a:spcPts val="0"/>
              </a:spcAft>
              <a:buSzPts val="1080"/>
              <a:buChar char="■"/>
            </a:pPr>
            <a:r>
              <a:rPr lang="fr-FR" sz="1800"/>
              <a:t>Article L343-4</a:t>
            </a:r>
            <a:endParaRPr/>
          </a:p>
          <a:p>
            <a:pPr indent="-285750" lvl="1" marL="742950" rtl="0" algn="l">
              <a:lnSpc>
                <a:spcPct val="80000"/>
              </a:lnSpc>
              <a:spcBef>
                <a:spcPts val="360"/>
              </a:spcBef>
              <a:spcAft>
                <a:spcPts val="0"/>
              </a:spcAft>
              <a:buSzPts val="990"/>
              <a:buChar char="■"/>
            </a:pPr>
            <a:r>
              <a:rPr lang="fr-FR" sz="1800"/>
              <a:t>   Outre les procès-verbaux des officiers ou agents de police judiciaire, la preuve de la matérialité des infractions définies au présent chapitre peut résulter des constatations d'agents assermentés désignés par les organismes professionnels de producteurs. Ces agents sont agréés par le ministre chargé de la culture dans les mêmes conditions que celles prévues pour les agents visés à l'article L. 331-2.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79" name="Google Shape;179;p1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Modalités des DRM</a:t>
            </a:r>
            <a:endParaRPr/>
          </a:p>
          <a:p>
            <a:pPr indent="-285750" lvl="1" marL="742950" rtl="0" algn="l">
              <a:spcBef>
                <a:spcPts val="400"/>
              </a:spcBef>
              <a:spcAft>
                <a:spcPts val="0"/>
              </a:spcAft>
              <a:buSzPts val="1100"/>
              <a:buChar char="■"/>
            </a:pPr>
            <a:r>
              <a:rPr lang="fr-FR"/>
              <a:t>Article L331-8</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b="1" lang="fr-FR"/>
              <a:t>Les titulaires de droits ne sont cependant pas tenus de prendre les dispositions de l'article L. 331-7</a:t>
            </a:r>
            <a:r>
              <a:rPr lang="fr-FR"/>
              <a:t> lorsque l'oeuvre ou un autre objet protégé par un droit voisin est mis à disposition du public selon des dispositions contractuelles convenues entre les parties, </a:t>
            </a:r>
            <a:r>
              <a:rPr b="1" lang="fr-FR"/>
              <a:t>de manière que chacun puisse y avoir accès de l'endroit et au moment qu'il choisit.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2800"/>
              <a:t>IV) FRAUDES INFORMATIQUES</a:t>
            </a:r>
            <a:endParaRPr/>
          </a:p>
        </p:txBody>
      </p:sp>
      <p:sp>
        <p:nvSpPr>
          <p:cNvPr id="841" name="Google Shape;841;p12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 Vol et recel d’information ?</a:t>
            </a:r>
            <a:endParaRPr/>
          </a:p>
          <a:p>
            <a:pPr indent="-342900" lvl="0" marL="342900" rtl="0" algn="l">
              <a:spcBef>
                <a:spcPts val="400"/>
              </a:spcBef>
              <a:spcAft>
                <a:spcPts val="0"/>
              </a:spcAft>
              <a:buSzPts val="1200"/>
              <a:buChar char="■"/>
            </a:pPr>
            <a:r>
              <a:rPr lang="fr-FR"/>
              <a:t>B) « Messagerie rose »</a:t>
            </a:r>
            <a:endParaRPr/>
          </a:p>
          <a:p>
            <a:pPr indent="-342900" lvl="0" marL="342900" rtl="0" algn="l">
              <a:spcBef>
                <a:spcPts val="400"/>
              </a:spcBef>
              <a:spcAft>
                <a:spcPts val="0"/>
              </a:spcAft>
              <a:buSzPts val="1200"/>
              <a:buChar char="■"/>
            </a:pPr>
            <a:r>
              <a:rPr lang="fr-FR"/>
              <a:t>C) Atteintes aux systèmes de traitement automatisé de données</a:t>
            </a:r>
            <a:endParaRPr/>
          </a:p>
        </p:txBody>
      </p:sp>
      <p:pic>
        <p:nvPicPr>
          <p:cNvPr id="842" name="Google Shape;842;p120"/>
          <p:cNvPicPr preferRelativeResize="0"/>
          <p:nvPr/>
        </p:nvPicPr>
        <p:blipFill rotWithShape="1">
          <a:blip r:embed="rId3">
            <a:alphaModFix/>
          </a:blip>
          <a:srcRect b="0" l="0" r="0" t="0"/>
          <a:stretch/>
        </p:blipFill>
        <p:spPr>
          <a:xfrm>
            <a:off x="4495800" y="3505200"/>
            <a:ext cx="3600450" cy="2441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121"/>
          <p:cNvPicPr preferRelativeResize="0"/>
          <p:nvPr/>
        </p:nvPicPr>
        <p:blipFill rotWithShape="1">
          <a:blip r:embed="rId3">
            <a:alphaModFix/>
          </a:blip>
          <a:srcRect b="0" l="0" r="0" t="0"/>
          <a:stretch/>
        </p:blipFill>
        <p:spPr>
          <a:xfrm>
            <a:off x="5854700" y="2514600"/>
            <a:ext cx="3289300" cy="3600450"/>
          </a:xfrm>
          <a:prstGeom prst="rect">
            <a:avLst/>
          </a:prstGeom>
          <a:noFill/>
          <a:ln>
            <a:noFill/>
          </a:ln>
        </p:spPr>
      </p:pic>
      <p:sp>
        <p:nvSpPr>
          <p:cNvPr id="849" name="Google Shape;849;p12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 Vol d'information</a:t>
            </a:r>
            <a:endParaRPr/>
          </a:p>
        </p:txBody>
      </p:sp>
      <p:sp>
        <p:nvSpPr>
          <p:cNvPr id="850" name="Google Shape;850;p121"/>
          <p:cNvSpPr txBox="1"/>
          <p:nvPr>
            <p:ph idx="1" type="body"/>
          </p:nvPr>
        </p:nvSpPr>
        <p:spPr>
          <a:xfrm>
            <a:off x="762000" y="2017713"/>
            <a:ext cx="52578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200"/>
              <a:buChar char="■"/>
            </a:pPr>
            <a:r>
              <a:rPr lang="fr-FR"/>
              <a:t>Crim 12 janv. 1989</a:t>
            </a:r>
            <a:endParaRPr/>
          </a:p>
          <a:p>
            <a:pPr indent="-285750" lvl="1" marL="742950" rtl="0" algn="l">
              <a:lnSpc>
                <a:spcPct val="90000"/>
              </a:lnSpc>
              <a:spcBef>
                <a:spcPts val="400"/>
              </a:spcBef>
              <a:spcAft>
                <a:spcPts val="0"/>
              </a:spcAft>
              <a:buSzPts val="1100"/>
              <a:buChar char="■"/>
            </a:pPr>
            <a:r>
              <a:rPr lang="fr-FR"/>
              <a:t>Dès lors qu'il résulte de l'arrêt de la cour d'appel que des individus ont été déclarés coupables d'un vol de disquettes, et, d'autre part, de celui du contenu informationnel de partie d'entre elles durant le temps nécessaire à la reproduction des informations, le tout au préjudice de leur propriétaire, ils ne sauraient sous couvert d'un prétendu défaut de base légale, tenter de remettre en cause l'appréciation souveraine des juges du fond…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Vol ou contrefaçon</a:t>
            </a:r>
            <a:endParaRPr/>
          </a:p>
        </p:txBody>
      </p:sp>
      <p:sp>
        <p:nvSpPr>
          <p:cNvPr id="857" name="Google Shape;857;p12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Paris, 25 nov. 1992 :</a:t>
            </a:r>
            <a:endParaRPr/>
          </a:p>
          <a:p>
            <a:pPr indent="-285750" lvl="1" marL="742950" rtl="0" algn="l">
              <a:spcBef>
                <a:spcPts val="400"/>
              </a:spcBef>
              <a:spcAft>
                <a:spcPts val="0"/>
              </a:spcAft>
              <a:buSzPts val="1100"/>
              <a:buChar char="■"/>
            </a:pPr>
            <a:r>
              <a:rPr lang="fr-FR"/>
              <a:t>En l'absence de toute soustraction frauduleuse des disquettes support des logiciels, les transferts de données informatiques ne constituent pas un vol mais une contrefaçon de logiciel sanctionnée par l'article 425 du Code pénal.</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Vol de communications téléphoniques</a:t>
            </a:r>
            <a:endParaRPr/>
          </a:p>
        </p:txBody>
      </p:sp>
      <p:sp>
        <p:nvSpPr>
          <p:cNvPr id="864" name="Google Shape;864;p12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Utilisation frauduleuse d’un minitel</a:t>
            </a:r>
            <a:endParaRPr/>
          </a:p>
          <a:p>
            <a:pPr indent="-285750" lvl="1" marL="742950" rtl="0" algn="l">
              <a:spcBef>
                <a:spcPts val="400"/>
              </a:spcBef>
              <a:spcAft>
                <a:spcPts val="0"/>
              </a:spcAft>
              <a:buSzPts val="1100"/>
              <a:buChar char="■"/>
            </a:pPr>
            <a:r>
              <a:rPr lang="fr-FR"/>
              <a:t>Crim.12 déc. 1990 :</a:t>
            </a:r>
            <a:endParaRPr/>
          </a:p>
          <a:p>
            <a:pPr indent="-285750" lvl="1" marL="742950" rtl="0" algn="l">
              <a:spcBef>
                <a:spcPts val="400"/>
              </a:spcBef>
              <a:spcAft>
                <a:spcPts val="0"/>
              </a:spcAft>
              <a:buSzPts val="1100"/>
              <a:buChar char="■"/>
            </a:pPr>
            <a:r>
              <a:rPr lang="fr-FR"/>
              <a:t> Les communications téléphoniques constituent des prestations de service non susceptibles d'appropriation et n'entrant pas dans la catégorie des choses visées par l'art. 379 c.pén..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Abus de confiance</a:t>
            </a:r>
            <a:endParaRPr/>
          </a:p>
        </p:txBody>
      </p:sp>
      <p:sp>
        <p:nvSpPr>
          <p:cNvPr id="870" name="Google Shape;870;p12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314-1 Code Pénal : </a:t>
            </a:r>
            <a:endParaRPr/>
          </a:p>
          <a:p>
            <a:pPr indent="-285750" lvl="1" marL="742950" rtl="0" algn="l">
              <a:spcBef>
                <a:spcPts val="400"/>
              </a:spcBef>
              <a:spcAft>
                <a:spcPts val="0"/>
              </a:spcAft>
              <a:buSzPts val="1100"/>
              <a:buChar char="■"/>
            </a:pPr>
            <a:r>
              <a:rPr lang="fr-FR"/>
              <a:t>L’abus de confiance est le fait pour une personne de détourner au préjudice d’autrui des fonds, des valeurs ou un bien quelconque qui lui ont été remis et qu’elle a acceptés à charge de les rendre, de les représenter ou d’en faire un usage déterminé.</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B) Messagerie rose</a:t>
            </a:r>
            <a:endParaRPr/>
          </a:p>
        </p:txBody>
      </p:sp>
      <p:sp>
        <p:nvSpPr>
          <p:cNvPr id="876" name="Google Shape;876;p12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227-24 du Code Pénal :</a:t>
            </a:r>
            <a:endParaRPr/>
          </a:p>
          <a:p>
            <a:pPr indent="-285750" lvl="1" marL="742950" rtl="0" algn="l">
              <a:spcBef>
                <a:spcPts val="400"/>
              </a:spcBef>
              <a:spcAft>
                <a:spcPts val="0"/>
              </a:spcAft>
              <a:buSzPts val="1100"/>
              <a:buChar char="■"/>
            </a:pPr>
            <a:r>
              <a:rPr lang="fr-FR"/>
              <a:t>Le fait soit </a:t>
            </a:r>
            <a:r>
              <a:rPr b="1" lang="fr-FR"/>
              <a:t>de fabriquer, de transporter, de diffuser</a:t>
            </a:r>
            <a:r>
              <a:rPr lang="fr-FR"/>
              <a:t> par quelque moyen que ce soit et quel qu'en soit le support </a:t>
            </a:r>
            <a:r>
              <a:rPr b="1" lang="fr-FR"/>
              <a:t>un message à caractère violent, incitant au terrorisme, pornographique ou de nature à porter gravement atteinte à la dignité humaine ou à inciter des mineurs à se livrer à des jeux les mettant physiquement en danger</a:t>
            </a:r>
            <a:r>
              <a:rPr lang="fr-FR"/>
              <a:t>, soit de faire commerce d'un tel message, est puni de trois ans d'emprisonnement et de 75 000 euros d'amende </a:t>
            </a:r>
            <a:r>
              <a:rPr b="1" lang="fr-FR"/>
              <a:t>lorsque ce message est susceptible d'être vu ou perçu par un mineur.</a:t>
            </a:r>
            <a:endParaRPr/>
          </a:p>
          <a:p>
            <a:pPr indent="0" lvl="1" marL="457200" rtl="0" algn="l">
              <a:spcBef>
                <a:spcPts val="400"/>
              </a:spcBef>
              <a:spcAft>
                <a:spcPts val="0"/>
              </a:spcAft>
              <a:buSzPts val="1100"/>
              <a:buFont typeface="Noto Sans Symbols"/>
              <a:buNone/>
            </a:pPr>
            <a:r>
              <a:rPr lang="fr-FR"/>
              <a:t>(...)</a:t>
            </a:r>
            <a:endParaRPr u="sng"/>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B) Messagerie rose…</a:t>
            </a:r>
            <a:endParaRPr/>
          </a:p>
        </p:txBody>
      </p:sp>
      <p:sp>
        <p:nvSpPr>
          <p:cNvPr id="882" name="Google Shape;882;p12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227-24 du Code Pénal :</a:t>
            </a:r>
            <a:endParaRPr/>
          </a:p>
          <a:p>
            <a:pPr indent="-285750" lvl="1" marL="742950" rtl="0" algn="l">
              <a:spcBef>
                <a:spcPts val="400"/>
              </a:spcBef>
              <a:spcAft>
                <a:spcPts val="0"/>
              </a:spcAft>
              <a:buSzPts val="1100"/>
              <a:buChar char="■"/>
            </a:pPr>
            <a:r>
              <a:rPr b="1" lang="fr-FR"/>
              <a:t>Lorsque les infractions prévues au présent article sont soumises par la voie de la presse écrite ou audiovisuelle </a:t>
            </a:r>
            <a:r>
              <a:rPr lang="fr-FR"/>
              <a:t>ou de la communication au public en ligne, les dispositions particulières des lois qui régissent ces matières sont applicables en ce qui concerne la détermination des personnes responsables.</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b="1" lang="fr-FR"/>
              <a:t>Les infractions prévues au présent article sont constituées y compris si l'accès d'un mineur aux messages mentionnés au premier alinéa résulte d'une simple déclaration de celui-ci indiquant qu'il est âgé d'au moins dix-huit ans.</a:t>
            </a:r>
            <a:endParaRPr b="1" u="sng"/>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C) ATTEINTES AUX SYSTÈMES DE TRAITEMENT AUTOMATISÉ DE DONNÉES</a:t>
            </a:r>
            <a:endParaRPr/>
          </a:p>
        </p:txBody>
      </p:sp>
      <p:pic>
        <p:nvPicPr>
          <p:cNvPr id="888" name="Google Shape;888;p127"/>
          <p:cNvPicPr preferRelativeResize="0"/>
          <p:nvPr/>
        </p:nvPicPr>
        <p:blipFill rotWithShape="1">
          <a:blip r:embed="rId3">
            <a:alphaModFix/>
          </a:blip>
          <a:srcRect b="0" l="0" r="0" t="0"/>
          <a:stretch/>
        </p:blipFill>
        <p:spPr>
          <a:xfrm>
            <a:off x="2895600" y="2819400"/>
            <a:ext cx="3600450" cy="2954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Accès frauduleux à un système de traitement</a:t>
            </a:r>
            <a:endParaRPr/>
          </a:p>
        </p:txBody>
      </p:sp>
      <p:sp>
        <p:nvSpPr>
          <p:cNvPr id="894" name="Google Shape;894;p12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323-1 du Code pénal :</a:t>
            </a:r>
            <a:endParaRPr/>
          </a:p>
          <a:p>
            <a:pPr indent="-285750" lvl="1" marL="742950" rtl="0" algn="l">
              <a:spcBef>
                <a:spcPts val="400"/>
              </a:spcBef>
              <a:spcAft>
                <a:spcPts val="0"/>
              </a:spcAft>
              <a:buSzPts val="1100"/>
              <a:buChar char="■"/>
            </a:pPr>
            <a:r>
              <a:rPr lang="fr-FR"/>
              <a:t>Le fait d'accéder ou de se maintenir, frauduleusement, dans tout ou partie d'un système de traitement automatisé de données est puni de deux ans d'emprisonnement et de 60 000 € d'amende.</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lang="fr-FR"/>
              <a:t>Lorsqu'il en est résulté soit la suppression ou la modification de données contenues dans le système, soit une altération du fonctionnement de ce système, la peine est de trois ans d'emprisonnement et de 100 000 € d'amende.</a:t>
            </a:r>
            <a:br>
              <a:rPr lang="fr-FR"/>
            </a:br>
            <a:r>
              <a:rPr lang="fr-FR"/>
              <a: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Accès frauduleux à un système de traitement</a:t>
            </a:r>
            <a:endParaRPr/>
          </a:p>
        </p:txBody>
      </p:sp>
      <p:sp>
        <p:nvSpPr>
          <p:cNvPr id="900" name="Google Shape;900;p12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323-1 du Code pénal :</a:t>
            </a:r>
            <a:endParaRPr/>
          </a:p>
          <a:p>
            <a:pPr indent="-285750" lvl="1" marL="742950" rtl="0" algn="l">
              <a:spcBef>
                <a:spcPts val="400"/>
              </a:spcBef>
              <a:spcAft>
                <a:spcPts val="0"/>
              </a:spcAft>
              <a:buSzPts val="1100"/>
              <a:buChar char="■"/>
            </a:pPr>
            <a:r>
              <a:rPr lang="fr-FR"/>
              <a:t>Lorsque les infractions prévues aux deux premiers alinéas ont été commises à l'encontre d'un système de traitement automatisé de données à caractère personnel mis en œuvre par l'Etat, la peine est portée à cinq ans d'emprisonnement et à 150 000 € d'amende.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85" name="Google Shape;185;p1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Interdiction du recours au DRM</a:t>
            </a:r>
            <a:endParaRPr/>
          </a:p>
          <a:p>
            <a:pPr indent="-285750" lvl="1" marL="742950" rtl="0" algn="l">
              <a:spcBef>
                <a:spcPts val="400"/>
              </a:spcBef>
              <a:spcAft>
                <a:spcPts val="0"/>
              </a:spcAft>
              <a:buSzPts val="1100"/>
              <a:buChar char="■"/>
            </a:pPr>
            <a:r>
              <a:rPr lang="fr-FR"/>
              <a:t>Article L331-9</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b="1" lang="fr-FR"/>
              <a:t>Les éditeurs et les distributeurs de services de télévision ne peuvent recourir à des mesures techniques qui auraient pour effet de priver le public du bénéfice de l'exception pour copie privée</a:t>
            </a:r>
            <a:r>
              <a:rPr lang="fr-FR"/>
              <a:t>, y compris sur un support et dans un format numérique, dans les conditions mentionnées au 2º de l'article L. 122-5 et au 2º de l'article L. 211-3.</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3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Entrave au fonctionnement d’un système</a:t>
            </a:r>
            <a:endParaRPr/>
          </a:p>
        </p:txBody>
      </p:sp>
      <p:sp>
        <p:nvSpPr>
          <p:cNvPr id="907" name="Google Shape;907;p13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323-2 du Code pénal :</a:t>
            </a:r>
            <a:endParaRPr/>
          </a:p>
          <a:p>
            <a:pPr indent="-285750" lvl="1" marL="742950" rtl="0" algn="l">
              <a:spcBef>
                <a:spcPts val="400"/>
              </a:spcBef>
              <a:spcAft>
                <a:spcPts val="0"/>
              </a:spcAft>
              <a:buSzPts val="1100"/>
              <a:buChar char="■"/>
            </a:pPr>
            <a:r>
              <a:rPr lang="fr-FR"/>
              <a:t>Le fait d'entraver ou de fausser le fonctionnement d'un système de traitement automatisé de données est puni de cinq ans d'emprisonnement et de 150 000 € d'amende.</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lang="fr-FR"/>
              <a:t>Lorsque cette infraction a été commise à l'encontre d'un système de traitement automatisé de données à caractère personnel mis en œuvre par l'Etat, la peine est portée à sept ans d'emprisonnement et à 300 000 € d'amende.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3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Atteintes au données</a:t>
            </a:r>
            <a:endParaRPr/>
          </a:p>
        </p:txBody>
      </p:sp>
      <p:sp>
        <p:nvSpPr>
          <p:cNvPr id="914" name="Google Shape;914;p13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323-3 du Code pénal :</a:t>
            </a:r>
            <a:endParaRPr/>
          </a:p>
          <a:p>
            <a:pPr indent="-228600" lvl="2" marL="1143000" rtl="0" algn="l">
              <a:spcBef>
                <a:spcPts val="360"/>
              </a:spcBef>
              <a:spcAft>
                <a:spcPts val="0"/>
              </a:spcAft>
              <a:buSzPts val="900"/>
              <a:buChar char="■"/>
            </a:pPr>
            <a:r>
              <a:rPr lang="fr-FR" sz="1800">
                <a:latin typeface="Book Antiqua"/>
                <a:ea typeface="Book Antiqua"/>
                <a:cs typeface="Book Antiqua"/>
                <a:sym typeface="Book Antiqua"/>
              </a:rPr>
              <a:t>Le fait d'introduire frauduleusement des données dans un système de traitement automatisé, d'extraire, de détenir, de reproduire, de transmettre, de supprimer ou de modifier frauduleusement les données qu'il contient est puni de cinq ans d'emprisonnement et de 150 000 € d'amende.</a:t>
            </a:r>
            <a:endParaRPr/>
          </a:p>
          <a:p>
            <a:pPr indent="-171450" lvl="2" marL="1143000" rtl="0" algn="l">
              <a:spcBef>
                <a:spcPts val="360"/>
              </a:spcBef>
              <a:spcAft>
                <a:spcPts val="0"/>
              </a:spcAft>
              <a:buSzPts val="900"/>
              <a:buNone/>
            </a:pPr>
            <a:r>
              <a:t/>
            </a:r>
            <a:endParaRPr sz="1800">
              <a:latin typeface="Book Antiqua"/>
              <a:ea typeface="Book Antiqua"/>
              <a:cs typeface="Book Antiqua"/>
              <a:sym typeface="Book Antiqua"/>
            </a:endParaRPr>
          </a:p>
          <a:p>
            <a:pPr indent="-228600" lvl="2" marL="1143000" rtl="0" algn="l">
              <a:spcBef>
                <a:spcPts val="360"/>
              </a:spcBef>
              <a:spcAft>
                <a:spcPts val="0"/>
              </a:spcAft>
              <a:buSzPts val="900"/>
              <a:buChar char="■"/>
            </a:pPr>
            <a:r>
              <a:rPr lang="fr-FR" sz="1800">
                <a:latin typeface="Book Antiqua"/>
                <a:ea typeface="Book Antiqua"/>
                <a:cs typeface="Book Antiqua"/>
                <a:sym typeface="Book Antiqua"/>
              </a:rPr>
              <a:t>Lorsque cette infraction a été commise à l'encontre d'un système de traitement automatisé de données à caractère personnel mis en œuvre par l'Etat, la peine est portée à sept ans d'emprisonnement et à 300 000 € d'amende.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3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Suppression ou modification de données</a:t>
            </a:r>
            <a:endParaRPr/>
          </a:p>
        </p:txBody>
      </p:sp>
      <p:sp>
        <p:nvSpPr>
          <p:cNvPr id="921" name="Google Shape;921;p132"/>
          <p:cNvSpPr txBox="1"/>
          <p:nvPr>
            <p:ph idx="1" type="body"/>
          </p:nvPr>
        </p:nvSpPr>
        <p:spPr>
          <a:xfrm>
            <a:off x="762000" y="1905000"/>
            <a:ext cx="8193088" cy="4495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Crim.8 décembre 1999</a:t>
            </a:r>
            <a:endParaRPr/>
          </a:p>
          <a:p>
            <a:pPr indent="-285750" lvl="1" marL="742950" rtl="0" algn="l">
              <a:lnSpc>
                <a:spcPct val="90000"/>
              </a:lnSpc>
              <a:spcBef>
                <a:spcPts val="360"/>
              </a:spcBef>
              <a:spcAft>
                <a:spcPts val="0"/>
              </a:spcAft>
              <a:buSzPts val="990"/>
              <a:buChar char="■"/>
            </a:pPr>
            <a:r>
              <a:rPr lang="fr-FR" sz="1800"/>
              <a:t>Attendu que, pour le déclarer coupable de l'infraction prévue à l'article 323-3 du Code pénal  et le condamner à verser à son employeur, partie civile, 30 000 francs à titre de dommages-intérêts, la cour d'appel relève qu'une écriture validée et introduite dans un système comptable automatisé constitue une donnée dont la suppression et la modification sont prohibées par les règles et principes comptables et que le prévenu doit réparer le préjudice résultant des frais engagés par la chambre de Commerce et d'Industrie pour reconstituer sa comptabilité;</a:t>
            </a:r>
            <a:endParaRPr/>
          </a:p>
          <a:p>
            <a:pPr indent="-285750" lvl="1" marL="742950" rtl="0" algn="l">
              <a:lnSpc>
                <a:spcPct val="90000"/>
              </a:lnSpc>
              <a:spcBef>
                <a:spcPts val="360"/>
              </a:spcBef>
              <a:spcAft>
                <a:spcPts val="0"/>
              </a:spcAft>
              <a:buSzPts val="990"/>
              <a:buChar char="■"/>
            </a:pPr>
            <a:r>
              <a:rPr lang="fr-FR" sz="1800"/>
              <a:t>Attendu qu'en prononçant ainsi, les juges du second degré ont justifié leur décision;</a:t>
            </a:r>
            <a:endParaRPr/>
          </a:p>
          <a:p>
            <a:pPr indent="-285750" lvl="1" marL="742950" rtl="0" algn="l">
              <a:lnSpc>
                <a:spcPct val="90000"/>
              </a:lnSpc>
              <a:spcBef>
                <a:spcPts val="360"/>
              </a:spcBef>
              <a:spcAft>
                <a:spcPts val="0"/>
              </a:spcAft>
              <a:buSzPts val="990"/>
              <a:buChar char="■"/>
            </a:pPr>
            <a:r>
              <a:rPr lang="fr-FR" sz="1800"/>
              <a:t>Qu'en effet, le seul fait de modifier ou supprimer, en violation de la réglementation en vigueur, des données contenues dans un système de traitement automatisé caractérise le délit prévu à l'article 323-3 du Code pénal, sans qu'il soit nécessaire que ces modifications ou suppressions émanent d'une personne n'ayant pas un droit d'accès au système ni que leur auteur soit animé de la volonté de nuire;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Association de malfaiteurs informatique</a:t>
            </a:r>
            <a:endParaRPr/>
          </a:p>
        </p:txBody>
      </p:sp>
      <p:sp>
        <p:nvSpPr>
          <p:cNvPr id="928" name="Google Shape;928;p13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323-4 du Code pénal :</a:t>
            </a:r>
            <a:endParaRPr/>
          </a:p>
          <a:p>
            <a:pPr indent="-285750" lvl="1" marL="742950" rtl="0" algn="l">
              <a:spcBef>
                <a:spcPts val="400"/>
              </a:spcBef>
              <a:spcAft>
                <a:spcPts val="0"/>
              </a:spcAft>
              <a:buSzPts val="1100"/>
              <a:buChar char="■"/>
            </a:pPr>
            <a:r>
              <a:rPr lang="fr-FR"/>
              <a:t>La participation à un groupement formé ou à une entente établie en vue de la préparation, caractérisée par un ou plusieurs faits matériels, d'une ou de plusieurs des infractions prévues par les articles 323-1 à 323-3-1 est punie des peines prévues pour l'infraction elle-même ou pour l'infraction la plus sévèrement réprimée.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3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Association de malfaiteurs informatique</a:t>
            </a:r>
            <a:endParaRPr/>
          </a:p>
        </p:txBody>
      </p:sp>
      <p:sp>
        <p:nvSpPr>
          <p:cNvPr id="935" name="Google Shape;935;p13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 323-4-1 du Code pénal :</a:t>
            </a:r>
            <a:endParaRPr/>
          </a:p>
          <a:p>
            <a:pPr indent="-285750" lvl="1" marL="742950" rtl="0" algn="l">
              <a:spcBef>
                <a:spcPts val="400"/>
              </a:spcBef>
              <a:spcAft>
                <a:spcPts val="0"/>
              </a:spcAft>
              <a:buSzPts val="1100"/>
              <a:buChar char="■"/>
            </a:pPr>
            <a:r>
              <a:rPr lang="fr-FR"/>
              <a:t>Lorsque les infractions prévues aux articles 323-1 à 323-3-1 ont été commises en bande organisée et à l'encontre d'un système de traitement automatisé de données à caractère personnel mis en œuvre par l'Etat, la peine est portée à dix ans d'emprisonnement et à 300 000 € d'amende.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Les moyens pour commettre les infractions</a:t>
            </a:r>
            <a:endParaRPr/>
          </a:p>
        </p:txBody>
      </p:sp>
      <p:sp>
        <p:nvSpPr>
          <p:cNvPr id="941" name="Google Shape;941;p13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323-3-1</a:t>
            </a:r>
            <a:endParaRPr/>
          </a:p>
          <a:p>
            <a:pPr indent="-285750" lvl="1" marL="742950" rtl="0" algn="l">
              <a:spcBef>
                <a:spcPts val="400"/>
              </a:spcBef>
              <a:spcAft>
                <a:spcPts val="0"/>
              </a:spcAft>
              <a:buSzPts val="1100"/>
              <a:buChar char="■"/>
            </a:pPr>
            <a:r>
              <a:rPr b="1" lang="fr-FR"/>
              <a:t>Le fait, sans motif légitime, notamment de recherche ou de sécurité informatique</a:t>
            </a:r>
            <a:r>
              <a:rPr lang="fr-FR"/>
              <a:t>, d'importer, de détenir, d'offrir, de céder ou de mettre à disposition un équipement, un instrument, un programme informatique ou toute donnée conçus ou spécialement adaptés pour commettre une ou plusieurs des infractions prévues par les articles 323-1 à 323-3 est puni des peines prévues respectivement pour l'infraction elle-même ou pour l'infraction la plus sévèrement réprimée.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 tentative</a:t>
            </a:r>
            <a:endParaRPr/>
          </a:p>
        </p:txBody>
      </p:sp>
      <p:sp>
        <p:nvSpPr>
          <p:cNvPr id="947" name="Google Shape;947;p13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Article 323-7</a:t>
            </a:r>
            <a:endParaRPr/>
          </a:p>
          <a:p>
            <a:pPr indent="-285750" lvl="1" marL="742950" rtl="0" algn="l">
              <a:spcBef>
                <a:spcPts val="400"/>
              </a:spcBef>
              <a:spcAft>
                <a:spcPts val="0"/>
              </a:spcAft>
              <a:buSzPts val="1100"/>
              <a:buChar char="■"/>
            </a:pPr>
            <a:r>
              <a:rPr lang="fr-FR"/>
              <a:t>La tentative des délits prévus par les articles 323-1 à 323-3-1 est punie des mêmes peines.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3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2800"/>
              <a:t>V) </a:t>
            </a:r>
            <a:r>
              <a:rPr lang="fr-FR"/>
              <a:t>UN DROIT POUR L’INTERNET</a:t>
            </a:r>
            <a:endParaRPr sz="2800"/>
          </a:p>
        </p:txBody>
      </p:sp>
      <p:sp>
        <p:nvSpPr>
          <p:cNvPr id="953" name="Google Shape;953;p13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 Les atteintes au droit d’auteur</a:t>
            </a:r>
            <a:endParaRPr/>
          </a:p>
          <a:p>
            <a:pPr indent="-342900" lvl="0" marL="342900" rtl="0" algn="l">
              <a:spcBef>
                <a:spcPts val="400"/>
              </a:spcBef>
              <a:spcAft>
                <a:spcPts val="0"/>
              </a:spcAft>
              <a:buSzPts val="1200"/>
              <a:buChar char="■"/>
            </a:pPr>
            <a:r>
              <a:rPr lang="fr-FR"/>
              <a:t>B) Les infractions de presse</a:t>
            </a:r>
            <a:endParaRPr/>
          </a:p>
          <a:p>
            <a:pPr indent="-342900" lvl="0" marL="342900" rtl="0" algn="l">
              <a:spcBef>
                <a:spcPts val="400"/>
              </a:spcBef>
              <a:spcAft>
                <a:spcPts val="0"/>
              </a:spcAft>
              <a:buSzPts val="1200"/>
              <a:buChar char="■"/>
            </a:pPr>
            <a:r>
              <a:rPr lang="fr-FR"/>
              <a:t>C) La loi applicable à l’Internet</a:t>
            </a:r>
            <a:endParaRPr/>
          </a:p>
          <a:p>
            <a:pPr indent="-342900" lvl="0" marL="342900" rtl="0" algn="l">
              <a:spcBef>
                <a:spcPts val="400"/>
              </a:spcBef>
              <a:spcAft>
                <a:spcPts val="0"/>
              </a:spcAft>
              <a:buSzPts val="1200"/>
              <a:buChar char="■"/>
            </a:pPr>
            <a:r>
              <a:rPr lang="fr-FR"/>
              <a:t>D) La responsabilité des hébergeurs et des fournisseurs d’accès</a:t>
            </a:r>
            <a:endParaRPr/>
          </a:p>
          <a:p>
            <a:pPr indent="-342900" lvl="0" marL="342900" rtl="0" algn="l">
              <a:spcBef>
                <a:spcPts val="400"/>
              </a:spcBef>
              <a:spcAft>
                <a:spcPts val="0"/>
              </a:spcAft>
              <a:buSzPts val="1200"/>
              <a:buChar char="■"/>
            </a:pPr>
            <a:r>
              <a:rPr lang="fr-FR"/>
              <a:t>E) Les noms de domaines </a:t>
            </a:r>
            <a:endParaRPr/>
          </a:p>
          <a:p>
            <a:pPr indent="-266700" lvl="0" marL="342900" rtl="0" algn="l">
              <a:spcBef>
                <a:spcPts val="400"/>
              </a:spcBef>
              <a:spcAft>
                <a:spcPts val="0"/>
              </a:spcAft>
              <a:buSzPts val="120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 LES ATTEINTES AU DROIT D’AUTEUR</a:t>
            </a:r>
            <a:endParaRPr/>
          </a:p>
        </p:txBody>
      </p:sp>
      <p:sp>
        <p:nvSpPr>
          <p:cNvPr id="960" name="Google Shape;960;p13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t/>
            </a:r>
            <a:endParaRPr/>
          </a:p>
          <a:p>
            <a:pPr indent="-342900" lvl="0" marL="342900" rtl="0" algn="l">
              <a:spcBef>
                <a:spcPts val="400"/>
              </a:spcBef>
              <a:spcAft>
                <a:spcPts val="0"/>
              </a:spcAft>
              <a:buSzPts val="1200"/>
              <a:buChar char="■"/>
            </a:pPr>
            <a:r>
              <a:rPr lang="fr-FR"/>
              <a:t>Œuvre littéraire sur Internet</a:t>
            </a:r>
            <a:endParaRPr/>
          </a:p>
          <a:p>
            <a:pPr indent="-342900" lvl="0" marL="342900" rtl="0" algn="l">
              <a:spcBef>
                <a:spcPts val="400"/>
              </a:spcBef>
              <a:spcAft>
                <a:spcPts val="0"/>
              </a:spcAft>
              <a:buSzPts val="1200"/>
              <a:buChar char="■"/>
            </a:pPr>
            <a:r>
              <a:rPr lang="fr-FR"/>
              <a:t>Œuvre musicale sur Internet</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Œuvre littéraire sur Internet  : </a:t>
            </a:r>
            <a:br>
              <a:rPr lang="fr-FR"/>
            </a:br>
            <a:r>
              <a:rPr lang="fr-FR"/>
              <a:t>Affaire QUENEAU (1)</a:t>
            </a:r>
            <a:endParaRPr/>
          </a:p>
        </p:txBody>
      </p:sp>
      <p:sp>
        <p:nvSpPr>
          <p:cNvPr id="967" name="Google Shape;967;p13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TGI Paris, ord. réf., 10juin 1997</a:t>
            </a:r>
            <a:endParaRPr/>
          </a:p>
          <a:p>
            <a:pPr indent="-285750" lvl="1" marL="742950" rtl="0" algn="l">
              <a:spcBef>
                <a:spcPts val="400"/>
              </a:spcBef>
              <a:spcAft>
                <a:spcPts val="0"/>
              </a:spcAft>
              <a:buSzPts val="1100"/>
              <a:buChar char="■"/>
            </a:pPr>
            <a:r>
              <a:rPr lang="fr-FR"/>
              <a:t>Dans le cadre de ses travaux de recherches M.J.Boue a souhaité réaliser un programme en langage PERL permettant de procéder à des exercices de combinatoire et il a utilisé à cette fin l'ouvrage de R.Queneau dont le caractère interactif était parfaitement adapté à son projet de recherche, que ce programme a été réalisé et testé sur le serveur sur lequel est situé le site Web du LAAS et qui a fait l'objet d'un dispositif de sécurité devant le rendre inaccessible aux autres visiteurs que les chercheurs du LAAS.</a:t>
            </a:r>
            <a:endParaRPr/>
          </a:p>
          <a:p>
            <a:pPr indent="-342900" lvl="0" marL="342900" rtl="0" algn="l">
              <a:spcBef>
                <a:spcPts val="400"/>
              </a:spcBef>
              <a:spcAft>
                <a:spcPts val="0"/>
              </a:spcAft>
              <a:buSzPts val="1200"/>
              <a:buFont typeface="Noto Sans Symbols"/>
              <a:buNone/>
            </a:pPr>
            <a:r>
              <a:t/>
            </a:r>
            <a:endParaRPr/>
          </a:p>
        </p:txBody>
      </p:sp>
      <p:pic>
        <p:nvPicPr>
          <p:cNvPr id="968" name="Google Shape;968;p139"/>
          <p:cNvPicPr preferRelativeResize="0"/>
          <p:nvPr/>
        </p:nvPicPr>
        <p:blipFill rotWithShape="1">
          <a:blip r:embed="rId3">
            <a:alphaModFix/>
          </a:blip>
          <a:srcRect b="0" l="0" r="0" t="0"/>
          <a:stretch/>
        </p:blipFill>
        <p:spPr>
          <a:xfrm>
            <a:off x="7239000" y="381000"/>
            <a:ext cx="1598613" cy="200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par>
                          <p:cTn fill="hold">
                            <p:stCondLst>
                              <p:cond delay="1000"/>
                            </p:stCondLst>
                            <p:childTnLst>
                              <p:par>
                                <p:cTn fill="hold" nodeType="afterEffect" presetClass="entr" presetID="1" presetSubtype="0">
                                  <p:stCondLst>
                                    <p:cond delay="1000"/>
                                  </p:stCondLst>
                                  <p:childTnLst>
                                    <p:set>
                                      <p:cBhvr>
                                        <p:cTn dur="1" fill="hold">
                                          <p:stCondLst>
                                            <p:cond delay="0"/>
                                          </p:stCondLst>
                                        </p:cTn>
                                        <p:tgtEl>
                                          <p:spTgt spid="967">
                                            <p:txEl>
                                              <p:pRg end="0" st="0"/>
                                            </p:txEl>
                                          </p:spTgt>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1000"/>
                                  </p:stCondLst>
                                  <p:childTnLst>
                                    <p:set>
                                      <p:cBhvr>
                                        <p:cTn dur="1" fill="hold">
                                          <p:stCondLst>
                                            <p:cond delay="0"/>
                                          </p:stCondLst>
                                        </p:cTn>
                                        <p:tgtEl>
                                          <p:spTgt spid="967">
                                            <p:txEl>
                                              <p:pRg end="1" st="1"/>
                                            </p:txEl>
                                          </p:spTgt>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1" presetSubtype="0">
                                  <p:stCondLst>
                                    <p:cond delay="1000"/>
                                  </p:stCondLst>
                                  <p:childTnLst>
                                    <p:set>
                                      <p:cBhvr>
                                        <p:cTn dur="1" fill="hold">
                                          <p:stCondLst>
                                            <p:cond delay="0"/>
                                          </p:stCondLst>
                                        </p:cTn>
                                        <p:tgtEl>
                                          <p:spTgt spid="96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91" name="Google Shape;191;p1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Information du consommateur</a:t>
            </a:r>
            <a:endParaRPr/>
          </a:p>
          <a:p>
            <a:pPr indent="-285750" lvl="1" marL="742950" rtl="0" algn="l">
              <a:spcBef>
                <a:spcPts val="400"/>
              </a:spcBef>
              <a:spcAft>
                <a:spcPts val="0"/>
              </a:spcAft>
              <a:buSzPts val="1100"/>
              <a:buChar char="■"/>
            </a:pPr>
            <a:r>
              <a:rPr lang="fr-FR"/>
              <a:t>Article L331-12</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b="1" lang="fr-FR"/>
              <a:t>Les conditions d'accès à la lecture d'une oeuvre</a:t>
            </a:r>
            <a:r>
              <a:rPr lang="fr-FR"/>
              <a:t>, d'un vidéogramme, d'un programme ou d'un phonogramme et les limitations susceptibles d'être apportées au bénéfice de l'exception pour copie privée mentionnée au 2º de l'article L. 122-5 et au 2º de l'article L. 211-3 par la mise en oeuvre d'une mesure technique de protection </a:t>
            </a:r>
            <a:r>
              <a:rPr b="1" lang="fr-FR"/>
              <a:t>doivent être portées à la connaissance de l'utilisateur.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Œuvre littéraire sur Internet  : </a:t>
            </a:r>
            <a:br>
              <a:rPr lang="fr-FR"/>
            </a:br>
            <a:r>
              <a:rPr lang="fr-FR"/>
              <a:t>Affaire QUENEAU (2)</a:t>
            </a:r>
            <a:endParaRPr/>
          </a:p>
        </p:txBody>
      </p:sp>
      <p:sp>
        <p:nvSpPr>
          <p:cNvPr id="975" name="Google Shape;975;p14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t>TGI Paris, ord. réf., 10 juin 1997</a:t>
            </a:r>
            <a:endParaRPr/>
          </a:p>
          <a:p>
            <a:pPr indent="-285750" lvl="1" marL="742950" rtl="0" algn="l">
              <a:spcBef>
                <a:spcPts val="360"/>
              </a:spcBef>
              <a:spcAft>
                <a:spcPts val="0"/>
              </a:spcAft>
              <a:buSzPts val="990"/>
              <a:buChar char="■"/>
            </a:pPr>
            <a:r>
              <a:rPr lang="fr-FR" sz="1800"/>
              <a:t>La transposition de l'œuvre "Cent mille milliards de poèmes" sur un support numérique et sa diffusion dans un cadre privé ne porteraient pas atteinte au droit de divulgation qui appartient à l'auteur de ses ayants droit.</a:t>
            </a:r>
            <a:endParaRPr/>
          </a:p>
          <a:p>
            <a:pPr indent="-285750" lvl="1" marL="742950" rtl="0" algn="l">
              <a:spcBef>
                <a:spcPts val="360"/>
              </a:spcBef>
              <a:spcAft>
                <a:spcPts val="0"/>
              </a:spcAft>
              <a:buSzPts val="990"/>
              <a:buChar char="■"/>
            </a:pPr>
            <a:r>
              <a:rPr lang="fr-FR" sz="1800"/>
              <a:t>La numérisation de l'œuvre sur le site du LAAS ne constitue en aucune façon une dénaturation de l'œuvre d'abord en ce que la démarche de J.Boue respecte parfaitement l'esprit de l'œuvre de R.Queneau puisqu'elle tend à démontrer qu'il est loisible à partir des 14sonnets-géniteurs de constituer "Cent mille milliards de poèmes", ensuite en ce qu'il ne peut être pertinemment soutenu que l'intervention de l'outil informatique aurait dénaturé l'œuvre alors que Raymond Queneau lui-même avait fait sienne la citation de Turing suivant laquelle "seule une machine peut apprécier un sonnet écrit par une autre machine";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4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Droit d'auteur des journalistes et Internet </a:t>
            </a:r>
            <a:endParaRPr/>
          </a:p>
        </p:txBody>
      </p:sp>
      <p:sp>
        <p:nvSpPr>
          <p:cNvPr id="982" name="Google Shape;982;p141"/>
          <p:cNvSpPr txBox="1"/>
          <p:nvPr>
            <p:ph idx="1" type="body"/>
          </p:nvPr>
        </p:nvSpPr>
        <p:spPr>
          <a:xfrm>
            <a:off x="304800" y="1828800"/>
            <a:ext cx="8839200"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CA Lyon, 1rech., 9 déc. 1999</a:t>
            </a:r>
            <a:endParaRPr/>
          </a:p>
          <a:p>
            <a:pPr indent="-285750" lvl="1" marL="742950" rtl="0" algn="l">
              <a:lnSpc>
                <a:spcPct val="90000"/>
              </a:lnSpc>
              <a:spcBef>
                <a:spcPts val="360"/>
              </a:spcBef>
              <a:spcAft>
                <a:spcPts val="0"/>
              </a:spcAft>
              <a:buSzPts val="990"/>
              <a:buChar char="■"/>
            </a:pPr>
            <a:r>
              <a:rPr lang="fr-FR" sz="1800"/>
              <a:t>Attendu qu'ainsi le droit de reproduction cédé à la société Groupe Progrès éditrice est épuisé dès la première publication sous la forme convenue, en l'espèce le premier support papier, et que toute nouvelle reproduction sur un support de même nature ou sur un support différent implique l'accord préalable des parties contractantes;</a:t>
            </a:r>
            <a:endParaRPr/>
          </a:p>
          <a:p>
            <a:pPr indent="-285750" lvl="1" marL="742950" rtl="0" algn="l">
              <a:lnSpc>
                <a:spcPct val="90000"/>
              </a:lnSpc>
              <a:spcBef>
                <a:spcPts val="360"/>
              </a:spcBef>
              <a:spcAft>
                <a:spcPts val="0"/>
              </a:spcAft>
              <a:buSzPts val="990"/>
              <a:buChar char="■"/>
            </a:pPr>
            <a:r>
              <a:rPr lang="fr-FR" sz="1800"/>
              <a:t>Attendu que l'édition télématique et l'archivage sur serveur ne peuvent être considérés comme un prolongement de la diffusion sur support papier alors que notamment, la mise en forme typographique et la présentation d'un article dans une publication correspondant à un courant d'idées voulues par son auteur lors de la conclusion du contrat de collaboration disparaissent, que le lectorat est élargi, et que la durée de diffusion est différente;</a:t>
            </a:r>
            <a:endParaRPr/>
          </a:p>
          <a:p>
            <a:pPr indent="-285750" lvl="1" marL="742950" rtl="0" algn="l">
              <a:lnSpc>
                <a:spcPct val="90000"/>
              </a:lnSpc>
              <a:spcBef>
                <a:spcPts val="360"/>
              </a:spcBef>
              <a:spcAft>
                <a:spcPts val="0"/>
              </a:spcAft>
              <a:buSzPts val="990"/>
              <a:buChar char="■"/>
            </a:pPr>
            <a:r>
              <a:rPr lang="fr-FR" sz="1800"/>
              <a:t>Attendu que le tribunal a donc justement établi que la société Groupe Progrès, bien que titulaire des droits sur le journal, avait commis une contrefaçon ouvrant droit à des indemnités en procédant, sans accord exprès préalable des salariés concernés, à une publication supplémentaire quotidienne sur le réseau internet et en assurant la conservation et la consultation de ses archives par voie télématique;</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4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Œuvre musicale sur Internet : l’École Centrale de Paris (1)</a:t>
            </a:r>
            <a:endParaRPr/>
          </a:p>
        </p:txBody>
      </p:sp>
      <p:sp>
        <p:nvSpPr>
          <p:cNvPr id="989" name="Google Shape;989;p14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TGI Paris, ord. réf., 14 août 1996</a:t>
            </a:r>
            <a:endParaRPr/>
          </a:p>
          <a:p>
            <a:pPr indent="-285750" lvl="1" marL="742950" rtl="0" algn="l">
              <a:lnSpc>
                <a:spcPct val="90000"/>
              </a:lnSpc>
              <a:spcBef>
                <a:spcPts val="360"/>
              </a:spcBef>
              <a:spcAft>
                <a:spcPts val="0"/>
              </a:spcAft>
              <a:buSzPts val="990"/>
              <a:buChar char="■"/>
            </a:pPr>
            <a:r>
              <a:rPr lang="fr-FR" sz="1800"/>
              <a:t>Attendu que François-Xavier Bergot soutient que l'intrusion de l'agent de l'APP dans ses pages privées constitue tout à la fois une violation illicite de son domicile virtuel, faute par les demanderesses d'avoir sollicité l'autorisation du président du tribunal de grande instance, et une atteinte au secret de ses pages privées par suite de leur transcription ou de leur enregistrement non autorisées;</a:t>
            </a:r>
            <a:endParaRPr/>
          </a:p>
          <a:p>
            <a:pPr indent="-285750" lvl="1" marL="742950" rtl="0" algn="l">
              <a:lnSpc>
                <a:spcPct val="90000"/>
              </a:lnSpc>
              <a:spcBef>
                <a:spcPts val="360"/>
              </a:spcBef>
              <a:spcAft>
                <a:spcPts val="0"/>
              </a:spcAft>
              <a:buSzPts val="990"/>
              <a:buChar char="■"/>
            </a:pPr>
            <a:r>
              <a:rPr lang="fr-FR" sz="1800"/>
              <a:t>Attendu que </a:t>
            </a:r>
            <a:r>
              <a:rPr b="1" lang="fr-FR" sz="1800"/>
              <a:t>la théorie du domicile virtuel a certes le mérite de l'originalité</a:t>
            </a:r>
            <a:r>
              <a:rPr lang="fr-FR" sz="1800"/>
              <a:t>;</a:t>
            </a:r>
            <a:endParaRPr/>
          </a:p>
          <a:p>
            <a:pPr indent="-285750" lvl="1" marL="742950" rtl="0" algn="l">
              <a:lnSpc>
                <a:spcPct val="90000"/>
              </a:lnSpc>
              <a:spcBef>
                <a:spcPts val="360"/>
              </a:spcBef>
              <a:spcAft>
                <a:spcPts val="0"/>
              </a:spcAft>
              <a:buSzPts val="990"/>
              <a:buChar char="■"/>
            </a:pPr>
            <a:r>
              <a:rPr lang="fr-FR" sz="1800"/>
              <a:t>Mais attendu qu'elle doit nécessairement faire l'objet d'un débat de fond;</a:t>
            </a:r>
            <a:endParaRPr/>
          </a:p>
          <a:p>
            <a:pPr indent="-285750" lvl="1" marL="742950" rtl="0" algn="l">
              <a:lnSpc>
                <a:spcPct val="90000"/>
              </a:lnSpc>
              <a:spcBef>
                <a:spcPts val="360"/>
              </a:spcBef>
              <a:spcAft>
                <a:spcPts val="0"/>
              </a:spcAft>
              <a:buSzPts val="990"/>
              <a:buChar char="■"/>
            </a:pPr>
            <a:r>
              <a:rPr lang="fr-FR" sz="1800"/>
              <a:t>Qu'en l'état, il ne saurait donc être fait grief aux demanderesses d'avoir requis l'intervention de l'agent de l'APP sans avoir sollicité et obtenu préalablement l'autorisation du président du tribunal;</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4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Œuvre musicale sur Internet : l’École Centrale de Paris (2)</a:t>
            </a:r>
            <a:endParaRPr/>
          </a:p>
        </p:txBody>
      </p:sp>
      <p:sp>
        <p:nvSpPr>
          <p:cNvPr id="996" name="Google Shape;996;p143"/>
          <p:cNvSpPr txBox="1"/>
          <p:nvPr>
            <p:ph idx="1" type="body"/>
          </p:nvPr>
        </p:nvSpPr>
        <p:spPr>
          <a:xfrm>
            <a:off x="304800" y="2017713"/>
            <a:ext cx="86502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TGI Paris, ord. réf., 14 août 1996</a:t>
            </a:r>
            <a:endParaRPr/>
          </a:p>
          <a:p>
            <a:pPr indent="-285750" lvl="1" marL="742950" rtl="0" algn="l">
              <a:lnSpc>
                <a:spcPct val="90000"/>
              </a:lnSpc>
              <a:spcBef>
                <a:spcPts val="360"/>
              </a:spcBef>
              <a:spcAft>
                <a:spcPts val="0"/>
              </a:spcAft>
              <a:buSzPts val="990"/>
              <a:buChar char="■"/>
            </a:pPr>
            <a:r>
              <a:rPr lang="fr-FR" sz="1800"/>
              <a:t>Attendu que François-Xavier Bergot, pas plus que Guillaume Vambenepe ne contestent avoir procédé à la numérisation d'un certain nombre de compositions musicales de Jacques Brel;</a:t>
            </a:r>
            <a:endParaRPr/>
          </a:p>
          <a:p>
            <a:pPr indent="-285750" lvl="1" marL="742950" rtl="0" algn="l">
              <a:lnSpc>
                <a:spcPct val="90000"/>
              </a:lnSpc>
              <a:spcBef>
                <a:spcPts val="360"/>
              </a:spcBef>
              <a:spcAft>
                <a:spcPts val="0"/>
              </a:spcAft>
              <a:buSzPts val="990"/>
              <a:buChar char="■"/>
            </a:pPr>
            <a:r>
              <a:rPr lang="fr-FR" sz="1800"/>
              <a:t>Qu'ils soutiennent toutefois que ces reproductions ont un caractère licite puisqu'elles sont destinées à leur usage privé et non à une utilisation collective;</a:t>
            </a:r>
            <a:endParaRPr/>
          </a:p>
          <a:p>
            <a:pPr indent="-285750" lvl="1" marL="742950" rtl="0" algn="l">
              <a:lnSpc>
                <a:spcPct val="90000"/>
              </a:lnSpc>
              <a:spcBef>
                <a:spcPts val="360"/>
              </a:spcBef>
              <a:spcAft>
                <a:spcPts val="0"/>
              </a:spcAft>
              <a:buSzPts val="990"/>
              <a:buChar char="■"/>
            </a:pPr>
            <a:r>
              <a:rPr lang="fr-FR" sz="1800"/>
              <a:t>Mais attendu </a:t>
            </a:r>
            <a:r>
              <a:rPr b="1" lang="fr-FR" sz="1800"/>
              <a:t>qu'en permettant à des tiers connectés au réseau Internet de visiter leurs pages privées</a:t>
            </a:r>
            <a:r>
              <a:rPr lang="fr-FR" sz="1800"/>
              <a:t> et d'en prendre éventuellement copie, et quand bien même la vocation d'Internet serait-elle d'assurer une telle transparence et une telle convivialité, François-Xavier Bergot et Guillaume Vambenepe </a:t>
            </a:r>
            <a:r>
              <a:rPr b="1" lang="fr-FR" sz="1800"/>
              <a:t>favorisent l'utilisation collective de leurs reproductions</a:t>
            </a:r>
            <a:r>
              <a:rPr lang="fr-FR" sz="1800"/>
              <a:t>;</a:t>
            </a:r>
            <a:endParaRPr/>
          </a:p>
          <a:p>
            <a:pPr indent="-285750" lvl="1" marL="742950" rtl="0" algn="l">
              <a:lnSpc>
                <a:spcPct val="90000"/>
              </a:lnSpc>
              <a:spcBef>
                <a:spcPts val="360"/>
              </a:spcBef>
              <a:spcAft>
                <a:spcPts val="0"/>
              </a:spcAft>
              <a:buSzPts val="990"/>
              <a:buChar char="■"/>
            </a:pPr>
            <a:r>
              <a:rPr lang="fr-FR" sz="1800"/>
              <a:t>Qu'au demeurant, </a:t>
            </a:r>
            <a:r>
              <a:rPr b="1" lang="fr-FR" sz="1800"/>
              <a:t>il importe peu qu'ils n'effectuent eux-mêmes aucun acte positif d'émission, l'autorisation de prendre copie étant implicitement contenue dans le droit de visiter les pages privées</a:t>
            </a:r>
            <a:r>
              <a:rPr lang="fr-FR" sz="1800"/>
              <a: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B) LES INFRACTIONS DE PRESSE </a:t>
            </a:r>
            <a:endParaRPr/>
          </a:p>
        </p:txBody>
      </p:sp>
      <p:sp>
        <p:nvSpPr>
          <p:cNvPr id="1002" name="Google Shape;1002;p144"/>
          <p:cNvSpPr txBox="1"/>
          <p:nvPr>
            <p:ph idx="1" type="body"/>
          </p:nvPr>
        </p:nvSpPr>
        <p:spPr>
          <a:xfrm>
            <a:off x="609600" y="2057400"/>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lang="fr-FR">
                <a:latin typeface="Arial"/>
                <a:ea typeface="Arial"/>
                <a:cs typeface="Arial"/>
                <a:sym typeface="Arial"/>
              </a:rPr>
              <a:t>L'art. 65 de la loi du 29 juill. 1881 dispose que l'action publique et l'action civile résultant des infractions prévues par cette loi se prescrivent après trois mois révolus à compter du jour où elles ont été commises, ou du jour du dernier acte d'instruction ou de poursuite s'il en a été fait.</a:t>
            </a:r>
            <a:endParaRPr/>
          </a:p>
          <a:p>
            <a:pPr indent="-342900" lvl="0" marL="342900" rtl="0" algn="l">
              <a:spcBef>
                <a:spcPts val="400"/>
              </a:spcBef>
              <a:spcAft>
                <a:spcPts val="0"/>
              </a:spcAft>
              <a:buSzPts val="1200"/>
              <a:buChar char="■"/>
            </a:pPr>
            <a:r>
              <a:rPr b="1" lang="fr-FR">
                <a:latin typeface="Arial"/>
                <a:ea typeface="Arial"/>
                <a:cs typeface="Arial"/>
                <a:sym typeface="Arial"/>
              </a:rPr>
              <a:t>Se pose alors le problème du point de départ de ce délai de trois mois.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C) LA LOI APPLICABLE A L’INTERNET </a:t>
            </a:r>
            <a:endParaRPr/>
          </a:p>
        </p:txBody>
      </p:sp>
      <p:pic>
        <p:nvPicPr>
          <p:cNvPr id="1008" name="Google Shape;1008;p145"/>
          <p:cNvPicPr preferRelativeResize="0"/>
          <p:nvPr>
            <p:ph idx="1" type="body"/>
          </p:nvPr>
        </p:nvPicPr>
        <p:blipFill rotWithShape="1">
          <a:blip r:embed="rId3">
            <a:alphaModFix/>
          </a:blip>
          <a:srcRect b="0" l="0" r="0" t="0"/>
          <a:stretch/>
        </p:blipFill>
        <p:spPr>
          <a:xfrm>
            <a:off x="1673225" y="2017713"/>
            <a:ext cx="6370638" cy="4114800"/>
          </a:xfrm>
          <a:prstGeom prst="rect">
            <a:avLst/>
          </a:prstGeom>
          <a:noFill/>
          <a:ln>
            <a:noFill/>
          </a:ln>
        </p:spPr>
      </p:pic>
      <p:sp>
        <p:nvSpPr>
          <p:cNvPr id="1009" name="Google Shape;1009;p145"/>
          <p:cNvSpPr txBox="1"/>
          <p:nvPr/>
        </p:nvSpPr>
        <p:spPr>
          <a:xfrm>
            <a:off x="1908175" y="6319838"/>
            <a:ext cx="547211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0" i="0" lang="fr-FR" sz="2400" u="none" cap="none" strike="noStrike">
                <a:solidFill>
                  <a:schemeClr val="dk1"/>
                </a:solidFill>
                <a:latin typeface="Tahoma"/>
                <a:ea typeface="Tahoma"/>
                <a:cs typeface="Tahoma"/>
                <a:sym typeface="Tahoma"/>
              </a:rPr>
              <a:t>Source : </a:t>
            </a:r>
            <a:r>
              <a:rPr b="0" i="0" lang="fr-FR" sz="2400" u="sng" cap="none" strike="noStrike">
                <a:solidFill>
                  <a:schemeClr val="dk1"/>
                </a:solidFill>
                <a:latin typeface="Tahoma"/>
                <a:ea typeface="Tahoma"/>
                <a:cs typeface="Tahoma"/>
                <a:sym typeface="Tahoma"/>
                <a:hlinkClick r:id="rId4">
                  <a:extLst>
                    <a:ext uri="{A12FA001-AC4F-418D-AE19-62706E023703}">
                      <ahyp:hlinkClr val="tx"/>
                    </a:ext>
                  </a:extLst>
                </a:hlinkClick>
              </a:rPr>
              <a:t>https://www.opnminded.com</a:t>
            </a:r>
            <a:r>
              <a:rPr b="0" i="0" lang="fr-FR" sz="2400" u="none" cap="none" strike="noStrike">
                <a:solidFill>
                  <a:schemeClr val="dk1"/>
                </a:solidFill>
                <a:latin typeface="Tahoma"/>
                <a:ea typeface="Tahoma"/>
                <a:cs typeface="Tahoma"/>
                <a:sym typeface="Tahoma"/>
              </a:rPr>
              <a: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4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C) LA LOI APPLICABLE A L’INTERNET </a:t>
            </a:r>
            <a:endParaRPr/>
          </a:p>
        </p:txBody>
      </p:sp>
      <p:sp>
        <p:nvSpPr>
          <p:cNvPr id="1015" name="Google Shape;1015;p14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lang="fr-FR">
                <a:latin typeface="Tahoma"/>
                <a:ea typeface="Tahoma"/>
                <a:cs typeface="Tahoma"/>
                <a:sym typeface="Tahoma"/>
              </a:rPr>
              <a:t>En droit privé :</a:t>
            </a:r>
            <a:endParaRPr/>
          </a:p>
          <a:p>
            <a:pPr indent="-342900" lvl="0" marL="342900" rtl="0" algn="l">
              <a:spcBef>
                <a:spcPts val="400"/>
              </a:spcBef>
              <a:spcAft>
                <a:spcPts val="0"/>
              </a:spcAft>
              <a:buSzPts val="1200"/>
              <a:buFont typeface="Noto Sans Symbols"/>
              <a:buNone/>
            </a:pPr>
            <a:r>
              <a:rPr b="1" lang="fr-FR">
                <a:latin typeface="Noto Sans Symbols"/>
                <a:ea typeface="Noto Sans Symbols"/>
                <a:cs typeface="Noto Sans Symbols"/>
                <a:sym typeface="Noto Sans Symbols"/>
              </a:rPr>
              <a:t>	</a:t>
            </a:r>
            <a:r>
              <a:rPr lang="fr-FR">
                <a:latin typeface="Arial"/>
                <a:ea typeface="Arial"/>
                <a:cs typeface="Arial"/>
                <a:sym typeface="Arial"/>
              </a:rPr>
              <a:t>Loi du serveur</a:t>
            </a:r>
            <a:endParaRPr/>
          </a:p>
          <a:p>
            <a:pPr indent="-342900" lvl="0" marL="342900" rtl="0" algn="l">
              <a:spcBef>
                <a:spcPts val="400"/>
              </a:spcBef>
              <a:spcAft>
                <a:spcPts val="0"/>
              </a:spcAft>
              <a:buSzPts val="1200"/>
              <a:buFont typeface="Noto Sans Symbols"/>
              <a:buNone/>
            </a:pPr>
            <a:r>
              <a:rPr lang="fr-FR">
                <a:latin typeface="Arial"/>
                <a:ea typeface="Arial"/>
                <a:cs typeface="Arial"/>
                <a:sym typeface="Arial"/>
              </a:rPr>
              <a:t>	Loi du pays de l’internaute</a:t>
            </a:r>
            <a:endParaRPr/>
          </a:p>
          <a:p>
            <a:pPr indent="-342900" lvl="0" marL="342900" rtl="0" algn="l">
              <a:spcBef>
                <a:spcPts val="400"/>
              </a:spcBef>
              <a:spcAft>
                <a:spcPts val="0"/>
              </a:spcAft>
              <a:buSzPts val="1200"/>
              <a:buChar char="■"/>
            </a:pPr>
            <a:r>
              <a:rPr b="1" lang="fr-FR">
                <a:latin typeface="Tahoma"/>
                <a:ea typeface="Tahoma"/>
                <a:cs typeface="Tahoma"/>
                <a:sym typeface="Tahoma"/>
              </a:rPr>
              <a:t>En droit pénal :</a:t>
            </a:r>
            <a:endParaRPr/>
          </a:p>
          <a:p>
            <a:pPr indent="-342900" lvl="0" marL="342900" rtl="0" algn="l">
              <a:spcBef>
                <a:spcPts val="400"/>
              </a:spcBef>
              <a:spcAft>
                <a:spcPts val="0"/>
              </a:spcAft>
              <a:buSzPts val="1200"/>
              <a:buFont typeface="Noto Sans Symbols"/>
              <a:buNone/>
            </a:pPr>
            <a:r>
              <a:rPr b="1" lang="fr-FR">
                <a:latin typeface="Arial"/>
                <a:ea typeface="Arial"/>
                <a:cs typeface="Arial"/>
                <a:sym typeface="Arial"/>
              </a:rPr>
              <a:t>	</a:t>
            </a:r>
            <a:r>
              <a:rPr lang="fr-FR">
                <a:latin typeface="Arial"/>
                <a:ea typeface="Arial"/>
                <a:cs typeface="Arial"/>
                <a:sym typeface="Arial"/>
              </a:rPr>
              <a:t>Article 113-2 Code Pénal :</a:t>
            </a:r>
            <a:endParaRPr/>
          </a:p>
          <a:p>
            <a:pPr indent="-342900" lvl="0" marL="342900" rtl="0" algn="l">
              <a:spcBef>
                <a:spcPts val="400"/>
              </a:spcBef>
              <a:spcAft>
                <a:spcPts val="0"/>
              </a:spcAft>
              <a:buSzPts val="1200"/>
              <a:buChar char="■"/>
            </a:pPr>
            <a:r>
              <a:rPr lang="fr-FR">
                <a:latin typeface="Arial"/>
                <a:ea typeface="Arial"/>
                <a:cs typeface="Arial"/>
                <a:sym typeface="Arial"/>
              </a:rPr>
              <a:t>La loi pénale française est applicable aux infractions commises sur le territoire de la République.</a:t>
            </a:r>
            <a:endParaRPr/>
          </a:p>
          <a:p>
            <a:pPr indent="-342900" lvl="0" marL="342900" rtl="0" algn="l">
              <a:spcBef>
                <a:spcPts val="400"/>
              </a:spcBef>
              <a:spcAft>
                <a:spcPts val="0"/>
              </a:spcAft>
              <a:buSzPts val="1200"/>
              <a:buChar char="■"/>
            </a:pPr>
            <a:r>
              <a:rPr lang="fr-FR">
                <a:latin typeface="Arial"/>
                <a:ea typeface="Arial"/>
                <a:cs typeface="Arial"/>
                <a:sym typeface="Arial"/>
              </a:rPr>
              <a:t>L'infraction est réputée commise sur le territoire de la République dès lors qu'un de ses faits constitutifs a eu lieu sur ce territoire.</a:t>
            </a:r>
            <a:endParaRPr/>
          </a:p>
          <a:p>
            <a:pPr indent="-266700" lvl="0" marL="342900" rtl="0" algn="l">
              <a:spcBef>
                <a:spcPts val="400"/>
              </a:spcBef>
              <a:spcAft>
                <a:spcPts val="0"/>
              </a:spcAft>
              <a:buSzPts val="1200"/>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4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C) LA LOI APPLICABLE A L’INTERNET </a:t>
            </a:r>
            <a:endParaRPr/>
          </a:p>
        </p:txBody>
      </p:sp>
      <p:sp>
        <p:nvSpPr>
          <p:cNvPr id="1021" name="Google Shape;1021;p14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266700" lvl="0" marL="342900" rtl="0" algn="l">
              <a:spcBef>
                <a:spcPts val="0"/>
              </a:spcBef>
              <a:spcAft>
                <a:spcPts val="0"/>
              </a:spcAft>
              <a:buSzPts val="1200"/>
              <a:buNone/>
            </a:pPr>
            <a:r>
              <a:t/>
            </a:r>
            <a:endParaRPr/>
          </a:p>
        </p:txBody>
      </p:sp>
      <p:graphicFrame>
        <p:nvGraphicFramePr>
          <p:cNvPr id="1022" name="Google Shape;1022;p147"/>
          <p:cNvGraphicFramePr/>
          <p:nvPr/>
        </p:nvGraphicFramePr>
        <p:xfrm>
          <a:off x="1066263" y="2004777"/>
          <a:ext cx="3000000" cy="3000000"/>
        </p:xfrm>
        <a:graphic>
          <a:graphicData uri="http://schemas.openxmlformats.org/drawingml/2006/table">
            <a:tbl>
              <a:tblPr bandRow="1" firstRow="1">
                <a:noFill/>
                <a:tableStyleId>{9D0B8BB4-C6F6-4EAB-9F4E-4BB208BCE7FD}</a:tableStyleId>
              </a:tblPr>
              <a:tblGrid>
                <a:gridCol w="2209600"/>
                <a:gridCol w="2786375"/>
                <a:gridCol w="120400"/>
                <a:gridCol w="2421825"/>
              </a:tblGrid>
              <a:tr h="4653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fr-FR" sz="1800"/>
                        <a:t>Dans l’UE</a:t>
                      </a:r>
                      <a:endParaRPr/>
                    </a:p>
                  </a:txBody>
                  <a:tcPr marT="45725" marB="45725" marR="91450" marL="91450"/>
                </a:tc>
                <a:tc gridSpan="2">
                  <a:txBody>
                    <a:bodyPr/>
                    <a:lstStyle/>
                    <a:p>
                      <a:pPr indent="0" lvl="0" marL="0" marR="0" rtl="0" algn="l">
                        <a:spcBef>
                          <a:spcPts val="0"/>
                        </a:spcBef>
                        <a:spcAft>
                          <a:spcPts val="0"/>
                        </a:spcAft>
                        <a:buNone/>
                      </a:pPr>
                      <a:r>
                        <a:rPr lang="fr-FR" sz="1800"/>
                        <a:t>Hors UE</a:t>
                      </a:r>
                      <a:endParaRPr/>
                    </a:p>
                  </a:txBody>
                  <a:tcPr marT="45725" marB="45725" marR="91450" marL="91450"/>
                </a:tc>
                <a:tc hMerge="1"/>
              </a:tr>
              <a:tr h="1462625">
                <a:tc>
                  <a:txBody>
                    <a:bodyPr/>
                    <a:lstStyle/>
                    <a:p>
                      <a:pPr indent="0" lvl="0" marL="0" marR="0" rtl="0" algn="l">
                        <a:spcBef>
                          <a:spcPts val="0"/>
                        </a:spcBef>
                        <a:spcAft>
                          <a:spcPts val="0"/>
                        </a:spcAft>
                        <a:buNone/>
                      </a:pPr>
                      <a:r>
                        <a:rPr lang="fr-FR" sz="1800"/>
                        <a:t>« les services de la Société de l'information »</a:t>
                      </a:r>
                      <a:endParaRPr/>
                    </a:p>
                  </a:txBody>
                  <a:tcPr marT="45725" marB="45725" marR="91450" marL="91450"/>
                </a:tc>
                <a:tc>
                  <a:txBody>
                    <a:bodyPr/>
                    <a:lstStyle/>
                    <a:p>
                      <a:pPr indent="0" lvl="0" marL="0" marR="0" rtl="0" algn="l">
                        <a:spcBef>
                          <a:spcPts val="0"/>
                        </a:spcBef>
                        <a:spcAft>
                          <a:spcPts val="0"/>
                        </a:spcAft>
                        <a:buNone/>
                      </a:pPr>
                      <a:r>
                        <a:rPr lang="fr-FR" sz="1800"/>
                        <a:t>Directive 2000 = pays du site Internet</a:t>
                      </a:r>
                      <a:endParaRPr/>
                    </a:p>
                  </a:txBody>
                  <a:tcPr marT="45725" marB="45725" marR="91450" marL="91450"/>
                </a:tc>
                <a:tc gridSpan="2">
                  <a:txBody>
                    <a:bodyPr/>
                    <a:lstStyle/>
                    <a:p>
                      <a:pPr indent="0" lvl="0" marL="0" marR="0" rtl="0" algn="l">
                        <a:spcBef>
                          <a:spcPts val="0"/>
                        </a:spcBef>
                        <a:spcAft>
                          <a:spcPts val="0"/>
                        </a:spcAft>
                        <a:buNone/>
                      </a:pPr>
                      <a:r>
                        <a:rPr lang="fr-FR" sz="1800"/>
                        <a:t>Absence de règle européenne – Pays du site a priori</a:t>
                      </a:r>
                      <a:endParaRPr/>
                    </a:p>
                  </a:txBody>
                  <a:tcPr marT="45725" marB="45725" marR="91450" marL="91450"/>
                </a:tc>
                <a:tc hMerge="1"/>
              </a:tr>
              <a:tr h="864375">
                <a:tc>
                  <a:txBody>
                    <a:bodyPr/>
                    <a:lstStyle/>
                    <a:p>
                      <a:pPr indent="0" lvl="0" marL="0" marR="0" rtl="0" algn="l">
                        <a:spcBef>
                          <a:spcPts val="0"/>
                        </a:spcBef>
                        <a:spcAft>
                          <a:spcPts val="0"/>
                        </a:spcAft>
                        <a:buNone/>
                      </a:pPr>
                      <a:r>
                        <a:rPr lang="fr-FR" sz="1800"/>
                        <a:t>Les contrats </a:t>
                      </a:r>
                      <a:endParaRPr/>
                    </a:p>
                  </a:txBody>
                  <a:tcPr marT="45725" marB="45725" marR="91450" marL="91450"/>
                </a:tc>
                <a:tc gridSpan="3">
                  <a:txBody>
                    <a:bodyPr/>
                    <a:lstStyle/>
                    <a:p>
                      <a:pPr indent="0" lvl="0" marL="0" marR="0" rtl="0" algn="l">
                        <a:spcBef>
                          <a:spcPts val="0"/>
                        </a:spcBef>
                        <a:spcAft>
                          <a:spcPts val="0"/>
                        </a:spcAft>
                        <a:buNone/>
                      </a:pPr>
                      <a:r>
                        <a:rPr lang="fr-FR" sz="1800"/>
                        <a:t>Règles internationales : loi désigné dans le contrat ou lieu d’exécution du contrat</a:t>
                      </a:r>
                      <a:endParaRPr/>
                    </a:p>
                  </a:txBody>
                  <a:tcPr marT="45725" marB="45725" marR="91450" marL="91450"/>
                </a:tc>
                <a:tc hMerge="1"/>
                <a:tc hMerge="1"/>
              </a:tr>
              <a:tr h="1462625">
                <a:tc>
                  <a:txBody>
                    <a:bodyPr/>
                    <a:lstStyle/>
                    <a:p>
                      <a:pPr indent="0" lvl="0" marL="0" marR="0" rtl="0" algn="l">
                        <a:spcBef>
                          <a:spcPts val="0"/>
                        </a:spcBef>
                        <a:spcAft>
                          <a:spcPts val="0"/>
                        </a:spcAft>
                        <a:buNone/>
                      </a:pPr>
                      <a:r>
                        <a:rPr lang="fr-FR" sz="1800"/>
                        <a:t>Fourniture d’information</a:t>
                      </a:r>
                      <a:endParaRPr/>
                    </a:p>
                  </a:txBody>
                  <a:tcPr marT="45725" marB="45725" marR="91450" marL="91450"/>
                </a:tc>
                <a:tc gridSpan="2">
                  <a:txBody>
                    <a:bodyPr/>
                    <a:lstStyle/>
                    <a:p>
                      <a:pPr indent="0" lvl="0" marL="0" marR="0" rtl="0" algn="l">
                        <a:spcBef>
                          <a:spcPts val="0"/>
                        </a:spcBef>
                        <a:spcAft>
                          <a:spcPts val="0"/>
                        </a:spcAft>
                        <a:buNone/>
                      </a:pPr>
                      <a:r>
                        <a:rPr lang="fr-FR" sz="1800"/>
                        <a:t>En droit européen : « la loi du fait dommageable »</a:t>
                      </a:r>
                      <a:endParaRPr/>
                    </a:p>
                    <a:p>
                      <a:pPr indent="0" lvl="0" marL="0" marR="0" rtl="0" algn="l">
                        <a:spcBef>
                          <a:spcPts val="0"/>
                        </a:spcBef>
                        <a:spcAft>
                          <a:spcPts val="0"/>
                        </a:spcAft>
                        <a:buNone/>
                      </a:pPr>
                      <a:r>
                        <a:t/>
                      </a:r>
                      <a:endParaRPr sz="1800"/>
                    </a:p>
                  </a:txBody>
                  <a:tcPr marT="45725" marB="45725" marR="91450" marL="91450"/>
                </a:tc>
                <a:tc hMerge="1"/>
                <a:tc>
                  <a:txBody>
                    <a:bodyPr/>
                    <a:lstStyle/>
                    <a:p>
                      <a:pPr indent="0" lvl="0" marL="0" marR="0" rtl="0" algn="l">
                        <a:lnSpc>
                          <a:spcPct val="100000"/>
                        </a:lnSpc>
                        <a:spcBef>
                          <a:spcPts val="0"/>
                        </a:spcBef>
                        <a:spcAft>
                          <a:spcPts val="0"/>
                        </a:spcAft>
                        <a:buClr>
                          <a:schemeClr val="dk1"/>
                        </a:buClr>
                        <a:buSzPts val="1800"/>
                        <a:buFont typeface="Arial Black"/>
                        <a:buNone/>
                      </a:pPr>
                      <a:r>
                        <a:rPr lang="fr-FR" sz="1800"/>
                        <a:t>En droit international : « loi du délit »</a:t>
                      </a:r>
                      <a:endParaRPr/>
                    </a:p>
                  </a:txBody>
                  <a:tcPr marT="45725" marB="45725" marR="91450" marL="91450"/>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8"/>
          <p:cNvSpPr txBox="1"/>
          <p:nvPr>
            <p:ph type="title"/>
          </p:nvPr>
        </p:nvSpPr>
        <p:spPr>
          <a:xfrm>
            <a:off x="0" y="457200"/>
            <a:ext cx="91440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 LA RESPONSABILITÉ DES HÉBERGEURS ET DES FOURNISSEURS D’ACCÈS</a:t>
            </a:r>
            <a:endParaRPr/>
          </a:p>
        </p:txBody>
      </p:sp>
      <p:sp>
        <p:nvSpPr>
          <p:cNvPr id="1029" name="Google Shape;1029;p14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Affaire Valentin Lacambre/Hallyday</a:t>
            </a:r>
            <a:endParaRPr/>
          </a:p>
          <a:p>
            <a:pPr indent="-342900" lvl="0" marL="342900" rtl="0" algn="l">
              <a:spcBef>
                <a:spcPts val="400"/>
              </a:spcBef>
              <a:spcAft>
                <a:spcPts val="0"/>
              </a:spcAft>
              <a:buSzPts val="1200"/>
              <a:buChar char="■"/>
            </a:pPr>
            <a:r>
              <a:rPr lang="fr-FR"/>
              <a:t>Affaire Multimania</a:t>
            </a:r>
            <a:endParaRPr/>
          </a:p>
          <a:p>
            <a:pPr indent="-342900" lvl="0" marL="342900" rtl="0" algn="l">
              <a:spcBef>
                <a:spcPts val="400"/>
              </a:spcBef>
              <a:spcAft>
                <a:spcPts val="0"/>
              </a:spcAft>
              <a:buSzPts val="1200"/>
              <a:buChar char="■"/>
            </a:pPr>
            <a:r>
              <a:rPr lang="fr-FR"/>
              <a:t>Affaire Yahoo !</a:t>
            </a:r>
            <a:endParaRPr/>
          </a:p>
        </p:txBody>
      </p:sp>
      <p:pic>
        <p:nvPicPr>
          <p:cNvPr descr="Tijuge" id="1030" name="Google Shape;1030;p148"/>
          <p:cNvPicPr preferRelativeResize="0"/>
          <p:nvPr/>
        </p:nvPicPr>
        <p:blipFill rotWithShape="1">
          <a:blip r:embed="rId3">
            <a:alphaModFix/>
          </a:blip>
          <a:srcRect b="0" l="0" r="0" t="0"/>
          <a:stretch/>
        </p:blipFill>
        <p:spPr>
          <a:xfrm>
            <a:off x="5867400" y="3657600"/>
            <a:ext cx="1922463" cy="15795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30"/>
                                        </p:tgtEl>
                                        <p:attrNameLst>
                                          <p:attrName>style.visibility</p:attrName>
                                        </p:attrNameLst>
                                      </p:cBhvr>
                                      <p:to>
                                        <p:strVal val="visible"/>
                                      </p:to>
                                    </p:set>
                                    <p:animEffect filter="fade" transition="in">
                                      <p:cBhvr>
                                        <p:cTn dur="5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4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L’affaire Hallyday</a:t>
            </a:r>
            <a:endParaRPr/>
          </a:p>
        </p:txBody>
      </p:sp>
      <p:pic>
        <p:nvPicPr>
          <p:cNvPr id="1036" name="Google Shape;1036;p149"/>
          <p:cNvPicPr preferRelativeResize="0"/>
          <p:nvPr/>
        </p:nvPicPr>
        <p:blipFill rotWithShape="1">
          <a:blip r:embed="rId3">
            <a:alphaModFix/>
          </a:blip>
          <a:srcRect b="0" l="0" r="0" t="0"/>
          <a:stretch/>
        </p:blipFill>
        <p:spPr>
          <a:xfrm>
            <a:off x="1524000" y="2057400"/>
            <a:ext cx="2438400" cy="2324100"/>
          </a:xfrm>
          <a:prstGeom prst="rect">
            <a:avLst/>
          </a:prstGeom>
          <a:noFill/>
          <a:ln>
            <a:noFill/>
          </a:ln>
        </p:spPr>
      </p:pic>
      <p:pic>
        <p:nvPicPr>
          <p:cNvPr id="1037" name="Google Shape;1037;p149"/>
          <p:cNvPicPr preferRelativeResize="0"/>
          <p:nvPr/>
        </p:nvPicPr>
        <p:blipFill rotWithShape="1">
          <a:blip r:embed="rId4">
            <a:alphaModFix/>
          </a:blip>
          <a:srcRect b="0" l="0" r="0" t="0"/>
          <a:stretch/>
        </p:blipFill>
        <p:spPr>
          <a:xfrm>
            <a:off x="5638800" y="2895600"/>
            <a:ext cx="2781300" cy="3600450"/>
          </a:xfrm>
          <a:prstGeom prst="rect">
            <a:avLst/>
          </a:prstGeom>
          <a:noFill/>
          <a:ln>
            <a:noFill/>
          </a:ln>
        </p:spPr>
      </p:pic>
      <p:sp>
        <p:nvSpPr>
          <p:cNvPr id="1038" name="Google Shape;1038;p149"/>
          <p:cNvSpPr txBox="1"/>
          <p:nvPr/>
        </p:nvSpPr>
        <p:spPr>
          <a:xfrm>
            <a:off x="4419600" y="2286000"/>
            <a:ext cx="2514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Noto Sans Symbols"/>
              <a:buNone/>
            </a:pPr>
            <a:r>
              <a:rPr b="1" i="0" lang="fr-FR" sz="2400" u="none" cap="none" strike="noStrike">
                <a:solidFill>
                  <a:schemeClr val="dk1"/>
                </a:solidFill>
                <a:latin typeface="Tahoma"/>
                <a:ea typeface="Tahoma"/>
                <a:cs typeface="Tahoma"/>
                <a:sym typeface="Tahoma"/>
              </a:rPr>
              <a:t>Pas Johnny !</a:t>
            </a:r>
            <a:endParaRPr/>
          </a:p>
        </p:txBody>
      </p:sp>
      <p:sp>
        <p:nvSpPr>
          <p:cNvPr id="1039" name="Google Shape;1039;p149"/>
          <p:cNvSpPr txBox="1"/>
          <p:nvPr/>
        </p:nvSpPr>
        <p:spPr>
          <a:xfrm>
            <a:off x="2286000" y="5410200"/>
            <a:ext cx="1905000" cy="457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2400"/>
              <a:buFont typeface="Noto Sans Symbols"/>
              <a:buNone/>
            </a:pPr>
            <a:r>
              <a:rPr b="1" i="0" lang="fr-FR" sz="2400" u="none" cap="none" strike="noStrike">
                <a:solidFill>
                  <a:schemeClr val="dk1"/>
                </a:solidFill>
                <a:latin typeface="Tahoma"/>
                <a:ea typeface="Tahoma"/>
                <a:cs typeface="Tahoma"/>
                <a:sym typeface="Tahoma"/>
              </a:rPr>
              <a:t>Estelle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75"/>
                                        <p:tgtEl>
                                          <p:spTgt spid="1038"/>
                                        </p:tgtEl>
                                      </p:cBhvr>
                                    </p:animEffect>
                                  </p:childTnLst>
                                </p:cTn>
                              </p:par>
                            </p:childTnLst>
                          </p:cTn>
                        </p:par>
                        <p:par>
                          <p:cTn fill="hold">
                            <p:stCondLst>
                              <p:cond delay="75"/>
                            </p:stCondLst>
                            <p:childTnLst>
                              <p:par>
                                <p:cTn fill="hold" nodeType="afterEffect" presetClass="entr" presetID="10" presetSubtype="0">
                                  <p:stCondLst>
                                    <p:cond delay="100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childTnLst>
                          </p:cTn>
                        </p:par>
                        <p:par>
                          <p:cTn fill="hold">
                            <p:stCondLst>
                              <p:cond delay="575"/>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97" name="Google Shape;197;p1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Sanctions</a:t>
            </a:r>
            <a:endParaRPr/>
          </a:p>
          <a:p>
            <a:pPr indent="-285750" lvl="1" marL="742950" rtl="0" algn="l">
              <a:spcBef>
                <a:spcPts val="400"/>
              </a:spcBef>
              <a:spcAft>
                <a:spcPts val="0"/>
              </a:spcAft>
              <a:buSzPts val="1100"/>
              <a:buChar char="■"/>
            </a:pPr>
            <a:r>
              <a:rPr lang="fr-FR"/>
              <a:t>Article L335-3-1</a:t>
            </a:r>
            <a:endParaRPr/>
          </a:p>
          <a:p>
            <a:pPr indent="-285750" lvl="1" marL="742950" rtl="0" algn="l">
              <a:spcBef>
                <a:spcPts val="400"/>
              </a:spcBef>
              <a:spcAft>
                <a:spcPts val="0"/>
              </a:spcAft>
              <a:buSzPts val="1100"/>
              <a:buChar char="■"/>
            </a:pPr>
            <a:r>
              <a:rPr lang="fr-FR"/>
              <a:t>I. - Est puni de </a:t>
            </a:r>
            <a:r>
              <a:rPr b="1" lang="fr-FR"/>
              <a:t>3 750 Euros d'amende le fait de porter atteinte sciemment, à des fins autres que la recherche</a:t>
            </a:r>
            <a:r>
              <a:rPr lang="fr-FR"/>
              <a:t>, à une mesure technique efficace telle que définie à l'article L. 331-5, </a:t>
            </a:r>
            <a:r>
              <a:rPr b="1" lang="fr-FR"/>
              <a:t>afin d'altérer la protection</a:t>
            </a:r>
            <a:r>
              <a:rPr lang="fr-FR"/>
              <a:t> d'une oeuvre par un décodage, un décryptage ou toute autre </a:t>
            </a:r>
            <a:r>
              <a:rPr b="1" lang="fr-FR"/>
              <a:t>intervention personnelle destinée à contourner, neutraliser ou supprimer un mécanisme de protection ou de contrôle</a:t>
            </a:r>
            <a:r>
              <a:rPr lang="fr-FR"/>
              <a:t>, lorsque cette atteinte est réalisée par d'autres moyens que l'utilisation d'une application technologique, d'un dispositif ou d'un composant existant mentionné au II.</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5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Affaire Valentin Lacambre/Estelle Hallyday</a:t>
            </a:r>
            <a:endParaRPr/>
          </a:p>
        </p:txBody>
      </p:sp>
      <p:sp>
        <p:nvSpPr>
          <p:cNvPr id="1045" name="Google Shape;1045;p15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t>CA Paris, 14ech. A, 10 févr. 1999;</a:t>
            </a:r>
            <a:endParaRPr/>
          </a:p>
          <a:p>
            <a:pPr indent="-285750" lvl="1" marL="742950" rtl="0" algn="l">
              <a:spcBef>
                <a:spcPts val="360"/>
              </a:spcBef>
              <a:spcAft>
                <a:spcPts val="0"/>
              </a:spcAft>
              <a:buSzPts val="990"/>
              <a:buChar char="■"/>
            </a:pPr>
            <a:r>
              <a:rPr lang="fr-FR" sz="1800"/>
              <a:t>…Considérant qu'en offrant, comme en l'espèce, d'héberger et en hébergeant de façon anonyme, sur le site altern.org qu'il a créé et qu'il gère toute personne qui, sous quelque dénomination que ce soit, en fait la demande aux fins de mise à disposition du public ou de catégories de publics, de signes ou de signaux, d'écrits, d'images, de sons ou de messages de toute nature qui n'ont pas le caractère de correspondances privées, </a:t>
            </a:r>
            <a:r>
              <a:rPr b="1" lang="fr-FR" sz="1800"/>
              <a:t>Valentin Lacambre excède manifestement le rôle technique d'un simple transmetteur d'informations</a:t>
            </a:r>
            <a:r>
              <a:rPr lang="fr-FR" sz="1800"/>
              <a:t> et doit, d'évidence, assumer à l'égard des tiers aux droits desquels il serait porté atteinte dans de telles circonstances, les conséquences </a:t>
            </a:r>
            <a:r>
              <a:rPr b="1" lang="fr-FR" sz="1800"/>
              <a:t>d'une activité </a:t>
            </a:r>
            <a:r>
              <a:rPr lang="fr-FR" sz="1800"/>
              <a:t>qu'il a, de propos délibérés, entrepris d'exercer dans les conditions susvisées et qui, contrairement à ce qu'il prétend, est </a:t>
            </a:r>
            <a:r>
              <a:rPr b="1" lang="fr-FR" sz="1800"/>
              <a:t>rémunératrice</a:t>
            </a:r>
            <a:r>
              <a:rPr lang="fr-FR" sz="1800"/>
              <a:t> et revêt une ampleur que lui-même revendique;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5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Affaire Multimania</a:t>
            </a:r>
            <a:endParaRPr/>
          </a:p>
        </p:txBody>
      </p:sp>
      <p:sp>
        <p:nvSpPr>
          <p:cNvPr id="1052" name="Google Shape;1052;p15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80"/>
              <a:buChar char="■"/>
            </a:pPr>
            <a:r>
              <a:rPr lang="fr-FR" sz="1800"/>
              <a:t>TGI Nanterre, 1rech.A, 8 déc. 1999</a:t>
            </a:r>
            <a:endParaRPr/>
          </a:p>
          <a:p>
            <a:pPr indent="-285750" lvl="1" marL="742950" rtl="0" algn="l">
              <a:lnSpc>
                <a:spcPct val="90000"/>
              </a:lnSpc>
              <a:spcBef>
                <a:spcPts val="360"/>
              </a:spcBef>
              <a:spcAft>
                <a:spcPts val="0"/>
              </a:spcAft>
              <a:buSzPts val="990"/>
              <a:buChar char="■"/>
            </a:pPr>
            <a:r>
              <a:rPr lang="fr-FR" sz="1800"/>
              <a:t>-Sur la responsabilité du fournisseur d'hébergement:</a:t>
            </a:r>
            <a:endParaRPr/>
          </a:p>
          <a:p>
            <a:pPr indent="-285750" lvl="1" marL="742950" rtl="0" algn="l">
              <a:lnSpc>
                <a:spcPct val="90000"/>
              </a:lnSpc>
              <a:spcBef>
                <a:spcPts val="360"/>
              </a:spcBef>
              <a:spcAft>
                <a:spcPts val="0"/>
              </a:spcAft>
              <a:buSzPts val="990"/>
              <a:buChar char="■"/>
            </a:pPr>
            <a:r>
              <a:rPr lang="fr-FR" sz="1800"/>
              <a:t>Au contraire du fournisseur d'accès dont le rôle se limite à assurer le transfert de données dans l'instantanéité et sans possibilité de contrôler le contenu de ce qui transite par son service, le fournisseur d'hébergement effectue une prestation durable de stockage d'informations que la domiciliation sur son serveur rend disponibles et accessibles aux personnes désireuses de les consulter.</a:t>
            </a:r>
            <a:endParaRPr/>
          </a:p>
          <a:p>
            <a:pPr indent="-285750" lvl="1" marL="742950" rtl="0" algn="l">
              <a:lnSpc>
                <a:spcPct val="90000"/>
              </a:lnSpc>
              <a:spcBef>
                <a:spcPts val="360"/>
              </a:spcBef>
              <a:spcAft>
                <a:spcPts val="0"/>
              </a:spcAft>
              <a:buSzPts val="990"/>
              <a:buChar char="■"/>
            </a:pPr>
            <a:r>
              <a:rPr b="1" lang="fr-FR" sz="1800"/>
              <a:t>Son activité excède donc la simple prestation technique d'un transmetteur d'informations</a:t>
            </a:r>
            <a:r>
              <a:rPr lang="fr-FR" sz="1800"/>
              <a:t>.</a:t>
            </a:r>
            <a:endParaRPr/>
          </a:p>
          <a:p>
            <a:pPr indent="-285750" lvl="1" marL="742950" rtl="0" algn="l">
              <a:lnSpc>
                <a:spcPct val="90000"/>
              </a:lnSpc>
              <a:spcBef>
                <a:spcPts val="360"/>
              </a:spcBef>
              <a:spcAft>
                <a:spcPts val="0"/>
              </a:spcAft>
              <a:buSzPts val="990"/>
              <a:buChar char="■"/>
            </a:pPr>
            <a:r>
              <a:rPr lang="fr-FR" sz="1800"/>
              <a:t>Il est le cocontractant de l'éditeur du site dont le contenu peut se révéler préjudiciable.</a:t>
            </a:r>
            <a:endParaRPr/>
          </a:p>
          <a:p>
            <a:pPr indent="-285750" lvl="1" marL="742950" rtl="0" algn="l">
              <a:lnSpc>
                <a:spcPct val="90000"/>
              </a:lnSpc>
              <a:spcBef>
                <a:spcPts val="360"/>
              </a:spcBef>
              <a:spcAft>
                <a:spcPts val="0"/>
              </a:spcAft>
              <a:buSzPts val="990"/>
              <a:buChar char="■"/>
            </a:pPr>
            <a:r>
              <a:rPr lang="fr-FR" sz="1800"/>
              <a:t>Il a la capacité d'y accéder et d'en vérifier la teneur.</a:t>
            </a:r>
            <a:endParaRPr/>
          </a:p>
          <a:p>
            <a:pPr indent="-285750" lvl="1" marL="742950" rtl="0" algn="l">
              <a:lnSpc>
                <a:spcPct val="90000"/>
              </a:lnSpc>
              <a:spcBef>
                <a:spcPts val="360"/>
              </a:spcBef>
              <a:spcAft>
                <a:spcPts val="0"/>
              </a:spcAft>
              <a:buSzPts val="990"/>
              <a:buChar char="■"/>
            </a:pPr>
            <a:r>
              <a:rPr lang="fr-FR" sz="1800"/>
              <a:t>Cependant, </a:t>
            </a:r>
            <a:r>
              <a:rPr b="1" lang="fr-FR" sz="1800"/>
              <a:t>il demeure dans l'incapacité de révéler aux tiers qui y auraient un intérêt légitime l'identité du créateur du site</a:t>
            </a:r>
            <a:r>
              <a:rPr lang="fr-FR" sz="1800"/>
              <a: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5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latin typeface="Times"/>
                <a:ea typeface="Times"/>
                <a:cs typeface="Times"/>
                <a:sym typeface="Times"/>
              </a:rPr>
              <a:t>Les FAI</a:t>
            </a:r>
            <a:endParaRPr/>
          </a:p>
        </p:txBody>
      </p:sp>
      <p:sp>
        <p:nvSpPr>
          <p:cNvPr id="1058" name="Google Shape;1058;p15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Font typeface="Noto Sans Symbols"/>
              <a:buNone/>
            </a:pPr>
            <a:r>
              <a:t/>
            </a:r>
            <a:endParaRPr>
              <a:latin typeface="Times"/>
              <a:ea typeface="Times"/>
              <a:cs typeface="Times"/>
              <a:sym typeface="Times"/>
            </a:endParaRPr>
          </a:p>
          <a:p>
            <a:pPr indent="-342900" lvl="0" marL="342900" rtl="0" algn="l">
              <a:spcBef>
                <a:spcPts val="400"/>
              </a:spcBef>
              <a:spcAft>
                <a:spcPts val="0"/>
              </a:spcAft>
              <a:buSzPts val="1200"/>
              <a:buChar char="■"/>
            </a:pPr>
            <a:r>
              <a:rPr lang="fr-FR">
                <a:latin typeface="Times"/>
                <a:ea typeface="Times"/>
                <a:cs typeface="Times"/>
                <a:sym typeface="Times"/>
              </a:rPr>
              <a:t>Loi n°2004-575 du 21 juin 2004 - Article 6</a:t>
            </a:r>
            <a:endParaRPr/>
          </a:p>
          <a:p>
            <a:pPr indent="-285750" lvl="1" marL="742950" rtl="0" algn="l">
              <a:spcBef>
                <a:spcPts val="400"/>
              </a:spcBef>
              <a:spcAft>
                <a:spcPts val="0"/>
              </a:spcAft>
              <a:buSzPts val="1100"/>
              <a:buChar char="■"/>
            </a:pPr>
            <a:r>
              <a:rPr lang="fr-FR"/>
              <a:t>I. - 1. Les personnes dont l’activité est d’offrir un accès à des services de communication au public en ligne </a:t>
            </a:r>
            <a:r>
              <a:rPr b="1" lang="fr-FR"/>
              <a:t>informent leurs abonnés de l’existence de moyens techniques permettant de restreindre l’accès à certains services ou de les sélectionner et leur proposent au moins un de ces moyens.</a:t>
            </a:r>
            <a:endParaRPr b="1"/>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5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64" name="Google Shape;1064;p153"/>
          <p:cNvSpPr txBox="1"/>
          <p:nvPr>
            <p:ph idx="1" type="body"/>
          </p:nvPr>
        </p:nvSpPr>
        <p:spPr>
          <a:xfrm>
            <a:off x="762000" y="1773238"/>
            <a:ext cx="8193088" cy="46799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Loi n°2004-575 du 21 juin 2004 - Article 6</a:t>
            </a:r>
            <a:endParaRPr/>
          </a:p>
          <a:p>
            <a:pPr indent="-285750" lvl="1" marL="742950" rtl="0" algn="l">
              <a:spcBef>
                <a:spcPts val="560"/>
              </a:spcBef>
              <a:spcAft>
                <a:spcPts val="0"/>
              </a:spcAft>
              <a:buSzPts val="1100"/>
              <a:buChar char="■"/>
            </a:pPr>
            <a:r>
              <a:rPr lang="fr-FR"/>
              <a:t>2. Les personnes physiques ou morales qui assurent, même à titre gratuit, pour mise à disposition du public par des services de communication au public en ligne, le stockage de signaux, d’écrits, d’images, de sons ou de messages de toute nature fournis par des destinataires de ces services </a:t>
            </a:r>
            <a:r>
              <a:rPr b="1" lang="fr-FR"/>
              <a:t>ne peuvent pas voir leur responsabilité civile</a:t>
            </a:r>
            <a:r>
              <a:rPr lang="fr-FR"/>
              <a:t> engagée du fait des activités ou des informations stockées à la demande d’un destinataire de ces services </a:t>
            </a:r>
            <a:r>
              <a:rPr b="1" lang="fr-FR"/>
              <a:t>si elles n’avaient pas effectivement connaissance de leur caractère illicite ou de faits et circonstances faisant apparaître ce caractère</a:t>
            </a:r>
            <a:r>
              <a:rPr lang="fr-FR"/>
              <a:t> </a:t>
            </a:r>
            <a:r>
              <a:rPr lang="fr-FR" sz="2800"/>
              <a:t>ou</a:t>
            </a:r>
            <a:r>
              <a:rPr lang="fr-FR"/>
              <a:t> </a:t>
            </a:r>
            <a:r>
              <a:rPr b="1" lang="fr-FR"/>
              <a:t>si</a:t>
            </a:r>
            <a:r>
              <a:rPr lang="fr-FR"/>
              <a:t>, dès le moment où elles en ont eu cette connaissance, </a:t>
            </a:r>
            <a:r>
              <a:rPr b="1" lang="fr-FR"/>
              <a:t>elles ont agi promptement pour retirer ces données ou en rendre l’accès impossible.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5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70" name="Google Shape;1070;p15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Article 6</a:t>
            </a:r>
            <a:endParaRPr/>
          </a:p>
          <a:p>
            <a:pPr indent="-285750" lvl="1" marL="742950" rtl="0" algn="l">
              <a:spcBef>
                <a:spcPts val="400"/>
              </a:spcBef>
              <a:spcAft>
                <a:spcPts val="0"/>
              </a:spcAft>
              <a:buSzPts val="1100"/>
              <a:buChar char="■"/>
            </a:pPr>
            <a:r>
              <a:rPr lang="fr-FR">
                <a:latin typeface="Times"/>
                <a:ea typeface="Times"/>
                <a:cs typeface="Times"/>
                <a:sym typeface="Times"/>
              </a:rPr>
              <a:t>3. Les personnes visées au 2 ne peuvent voir </a:t>
            </a:r>
            <a:r>
              <a:rPr b="1" lang="fr-FR">
                <a:latin typeface="Times"/>
                <a:ea typeface="Times"/>
                <a:cs typeface="Times"/>
                <a:sym typeface="Times"/>
              </a:rPr>
              <a:t>leur responsabilité pénale </a:t>
            </a:r>
            <a:r>
              <a:rPr lang="fr-FR">
                <a:latin typeface="Times"/>
                <a:ea typeface="Times"/>
                <a:cs typeface="Times"/>
                <a:sym typeface="Times"/>
              </a:rPr>
              <a:t>engagée à raison des informations stockées à la demande d’un destinataire de ces services si elles n’avaient pas effectivement connaissance de l’activité ou de l’information illicites ou si, dès le moment où elles en ont eu connaissance, elles ont agi promptement pour retirer ces informations ou en rendre l’accès impossible. </a:t>
            </a:r>
            <a:endParaRPr/>
          </a:p>
          <a:p>
            <a:pPr indent="-285750" lvl="1" marL="742950" rtl="0" algn="l">
              <a:spcBef>
                <a:spcPts val="400"/>
              </a:spcBef>
              <a:spcAft>
                <a:spcPts val="0"/>
              </a:spcAft>
              <a:buSzPts val="1100"/>
              <a:buChar char="■"/>
            </a:pPr>
            <a:r>
              <a:rPr lang="fr-FR">
                <a:latin typeface="Times"/>
                <a:ea typeface="Times"/>
                <a:cs typeface="Times"/>
                <a:sym typeface="Times"/>
              </a:rPr>
              <a:t>L’alinéa précédent ne s’applique pas lorsque le destinataire du service agit sous l’autorité ou le contrôle de la personne visée audit alinéa.</a:t>
            </a:r>
            <a:endParaRPr>
              <a:latin typeface="Times"/>
              <a:ea typeface="Times"/>
              <a:cs typeface="Times"/>
              <a:sym typeface="Time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5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76" name="Google Shape;1076;p15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Article 6</a:t>
            </a:r>
            <a:endParaRPr/>
          </a:p>
          <a:p>
            <a:pPr indent="-285750" lvl="1" marL="742950" rtl="0" algn="l">
              <a:spcBef>
                <a:spcPts val="400"/>
              </a:spcBef>
              <a:spcAft>
                <a:spcPts val="0"/>
              </a:spcAft>
              <a:buSzPts val="1100"/>
              <a:buChar char="■"/>
            </a:pPr>
            <a:r>
              <a:rPr lang="fr-FR">
                <a:latin typeface="Times"/>
                <a:ea typeface="Times"/>
                <a:cs typeface="Times"/>
                <a:sym typeface="Times"/>
              </a:rPr>
              <a:t>4. Le fait, pour toute personne, de présenter aux personnes mentionnées au 2 un contenu ou une activité comme étant illicite dans le but d’en obtenir le retrait ou d’en faire cesser la diffusion, alors qu’elle sait cette information inexacte, est puni d’une peine d’un an d’emprisonnement et de 15 000 EUR d’amende.</a:t>
            </a:r>
            <a:endParaRPr>
              <a:latin typeface="Times"/>
              <a:ea typeface="Times"/>
              <a:cs typeface="Times"/>
              <a:sym typeface="Time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5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82" name="Google Shape;1082;p15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200"/>
              <a:buChar char="■"/>
            </a:pPr>
            <a:r>
              <a:rPr b="1" lang="fr-FR">
                <a:latin typeface="Times"/>
                <a:ea typeface="Times"/>
                <a:cs typeface="Times"/>
                <a:sym typeface="Times"/>
              </a:rPr>
              <a:t>Article 6</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5. </a:t>
            </a:r>
            <a:r>
              <a:rPr b="1" lang="fr-FR">
                <a:latin typeface="Times"/>
                <a:ea typeface="Times"/>
                <a:cs typeface="Times"/>
                <a:sym typeface="Times"/>
              </a:rPr>
              <a:t>La connaissance des faits litigieux est présumée acquise </a:t>
            </a:r>
            <a:r>
              <a:rPr lang="fr-FR">
                <a:latin typeface="Times"/>
                <a:ea typeface="Times"/>
                <a:cs typeface="Times"/>
                <a:sym typeface="Times"/>
              </a:rPr>
              <a:t>par les personnes désignées au 2 lorsqu’il leur est notifié les éléments suivants: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la date de la notification ;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si le notifiant est une personne physique : ses nom, prénoms, profession, domicile, nationalité, date et lieu de naissance ; si le requérant est une personne morale : sa forme, sa dénomination, son siège social et l’organe qui la représente légalement ;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les nom et domicile du destinataire ou, s’il s’agit d’une personne morale, sa dénomination et son siège social ;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la description des faits litigieux et leur localisation précise ;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les motifs pour lesquels le contenu doit être retiré, comprenant la mention des dispositions légales et des justifications de faits ; </a:t>
            </a:r>
            <a:endParaRPr/>
          </a:p>
          <a:p>
            <a:pPr indent="-285750" lvl="1" marL="742950" rtl="0" algn="l">
              <a:lnSpc>
                <a:spcPct val="80000"/>
              </a:lnSpc>
              <a:spcBef>
                <a:spcPts val="400"/>
              </a:spcBef>
              <a:spcAft>
                <a:spcPts val="0"/>
              </a:spcAft>
              <a:buSzPts val="1100"/>
              <a:buChar char="■"/>
            </a:pPr>
            <a:r>
              <a:rPr lang="fr-FR">
                <a:latin typeface="Times"/>
                <a:ea typeface="Times"/>
                <a:cs typeface="Times"/>
                <a:sym typeface="Times"/>
              </a:rPr>
              <a:t>la copie de la correspondance adressée à l’auteur ou à l’éditeur des informations ou activités litigieuses demandant leur interruption, leur retrait ou leur modification, ou la justification de ce que l’auteur ou l’éditeur n’a pu être contacté. </a:t>
            </a:r>
            <a:endParaRPr>
              <a:latin typeface="Times"/>
              <a:ea typeface="Times"/>
              <a:cs typeface="Times"/>
              <a:sym typeface="Time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5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88" name="Google Shape;1088;p15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Loi n°2004-575 du 21 juin 2004 - Article 6</a:t>
            </a:r>
            <a:endParaRPr/>
          </a:p>
          <a:p>
            <a:pPr indent="-285750" lvl="1" marL="742950" rtl="0" algn="l">
              <a:spcBef>
                <a:spcPts val="400"/>
              </a:spcBef>
              <a:spcAft>
                <a:spcPts val="0"/>
              </a:spcAft>
              <a:buSzPts val="1100"/>
              <a:buChar char="■"/>
            </a:pPr>
            <a:r>
              <a:rPr lang="fr-FR">
                <a:latin typeface="Times"/>
                <a:ea typeface="Times"/>
                <a:cs typeface="Times"/>
                <a:sym typeface="Times"/>
              </a:rPr>
              <a:t>7. </a:t>
            </a:r>
            <a:r>
              <a:rPr b="1" lang="fr-FR">
                <a:latin typeface="Times"/>
                <a:ea typeface="Times"/>
                <a:cs typeface="Times"/>
                <a:sym typeface="Times"/>
              </a:rPr>
              <a:t>Les personnes mentionnées aux 1 et 2 ne sont pas soumises à une obligation générale de surveiller </a:t>
            </a:r>
            <a:r>
              <a:rPr lang="fr-FR">
                <a:latin typeface="Times"/>
                <a:ea typeface="Times"/>
                <a:cs typeface="Times"/>
                <a:sym typeface="Times"/>
              </a:rPr>
              <a:t>les informations qu’elles transmettent ou stockent, ni à une obligation générale de rechercher des faits ou des circonstances révélant des activités illicites.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5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094" name="Google Shape;1094;p158"/>
          <p:cNvSpPr txBox="1"/>
          <p:nvPr>
            <p:ph idx="1" type="body"/>
          </p:nvPr>
        </p:nvSpPr>
        <p:spPr>
          <a:xfrm>
            <a:off x="762000" y="1916113"/>
            <a:ext cx="8193088" cy="45370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latin typeface="Times"/>
                <a:ea typeface="Times"/>
                <a:cs typeface="Times"/>
                <a:sym typeface="Times"/>
              </a:rPr>
              <a:t>Article 6</a:t>
            </a:r>
            <a:endParaRPr/>
          </a:p>
          <a:p>
            <a:pPr indent="-285750" lvl="1" marL="742950" rtl="0" algn="l">
              <a:spcBef>
                <a:spcPts val="400"/>
              </a:spcBef>
              <a:spcAft>
                <a:spcPts val="0"/>
              </a:spcAft>
              <a:buSzPts val="1100"/>
              <a:buChar char="■"/>
            </a:pPr>
            <a:r>
              <a:rPr lang="fr-FR"/>
              <a:t>Compte tenu de l’intérêt général attaché à la répression de l’apologie des crimes contre l’humanité, de l’incitation à la haine raciale ainsi que de la pornographie enfantine, (…) </a:t>
            </a:r>
            <a:endParaRPr/>
          </a:p>
          <a:p>
            <a:pPr indent="-285750" lvl="1" marL="742950" rtl="0" algn="l">
              <a:spcBef>
                <a:spcPts val="400"/>
              </a:spcBef>
              <a:spcAft>
                <a:spcPts val="0"/>
              </a:spcAft>
              <a:buSzPts val="1100"/>
              <a:buChar char="■"/>
            </a:pPr>
            <a:r>
              <a:rPr lang="fr-FR"/>
              <a:t>A ce titre, </a:t>
            </a:r>
            <a:r>
              <a:rPr b="1" lang="fr-FR"/>
              <a:t>elles doivent mettre en place un dispositif facilement accessible et visible permettant à toute personne de porter à leur connaissance ce type de données</a:t>
            </a:r>
            <a:r>
              <a:rPr lang="fr-FR"/>
              <a:t>. Elles ont également l’obligation, d’une part, </a:t>
            </a:r>
            <a:r>
              <a:rPr b="1" lang="fr-FR"/>
              <a:t>d’informer promptement les autorités publiques compétentes </a:t>
            </a:r>
            <a:r>
              <a:rPr lang="fr-FR"/>
              <a:t>de toutes activités illicites mentionnées à l’alinéa précédent qui leur seraient signalées et qu’exerceraient les destinataires de leurs services, et, d’autre part, de rendre publics les moyens qu’elles consacrent à la lutte contre ces activités illicites.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5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100" name="Google Shape;1100;p15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Article 6</a:t>
            </a:r>
            <a:endParaRPr/>
          </a:p>
          <a:p>
            <a:pPr indent="-285750" lvl="1" marL="742950" rtl="0" algn="l">
              <a:spcBef>
                <a:spcPts val="400"/>
              </a:spcBef>
              <a:spcAft>
                <a:spcPts val="0"/>
              </a:spcAft>
              <a:buSzPts val="1100"/>
              <a:buChar char="■"/>
            </a:pPr>
            <a:r>
              <a:rPr lang="fr-FR">
                <a:latin typeface="Times"/>
                <a:ea typeface="Times"/>
                <a:cs typeface="Times"/>
                <a:sym typeface="Times"/>
              </a:rPr>
              <a:t>II. - Les personnes mentionnées aux 1 et 2 du I </a:t>
            </a:r>
            <a:r>
              <a:rPr b="1" lang="fr-FR">
                <a:latin typeface="Times"/>
                <a:ea typeface="Times"/>
                <a:cs typeface="Times"/>
                <a:sym typeface="Times"/>
              </a:rPr>
              <a:t>détiennent et conservent les données de nature à permettre l’identification </a:t>
            </a:r>
            <a:r>
              <a:rPr lang="fr-FR">
                <a:latin typeface="Times"/>
                <a:ea typeface="Times"/>
                <a:cs typeface="Times"/>
                <a:sym typeface="Times"/>
              </a:rPr>
              <a:t>de quiconque a contribué à la création du contenu ou de l’un des contenus des services dont elles sont prestataires. </a:t>
            </a:r>
            <a:endParaRPr/>
          </a:p>
          <a:p>
            <a:pPr indent="-285750" lvl="1" marL="742950" rtl="0" algn="l">
              <a:spcBef>
                <a:spcPts val="400"/>
              </a:spcBef>
              <a:spcAft>
                <a:spcPts val="0"/>
              </a:spcAft>
              <a:buSzPts val="1100"/>
              <a:buChar char="■"/>
            </a:pPr>
            <a:r>
              <a:rPr lang="fr-FR">
                <a:latin typeface="Times"/>
                <a:ea typeface="Times"/>
                <a:cs typeface="Times"/>
                <a:sym typeface="Times"/>
              </a:rPr>
              <a:t>Elles fournissent aux personnes qui éditent un service de communication au public en ligne des moyens techniques permettant à celles-ci de satisfaire aux conditions d’identification prévues au III. </a:t>
            </a:r>
            <a:endParaRPr/>
          </a:p>
          <a:p>
            <a:pPr indent="-285750" lvl="1" marL="742950" rtl="0" algn="l">
              <a:spcBef>
                <a:spcPts val="400"/>
              </a:spcBef>
              <a:spcAft>
                <a:spcPts val="0"/>
              </a:spcAft>
              <a:buSzPts val="1100"/>
              <a:buChar char="■"/>
            </a:pPr>
            <a:r>
              <a:rPr lang="fr-FR">
                <a:latin typeface="Times"/>
                <a:ea typeface="Times"/>
                <a:cs typeface="Times"/>
                <a:sym typeface="Times"/>
              </a:rPr>
              <a:t>L’autorité judiciaire peut requérir communication auprès des prestataires mentionnés aux 1 et 2 du I des données mentionnées au premier alinéa. </a:t>
            </a:r>
            <a:endParaRPr>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203" name="Google Shape;203;p1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Sanctions</a:t>
            </a:r>
            <a:endParaRPr/>
          </a:p>
          <a:p>
            <a:pPr indent="-285750" lvl="1" marL="742950" rtl="0" algn="l">
              <a:lnSpc>
                <a:spcPct val="90000"/>
              </a:lnSpc>
              <a:spcBef>
                <a:spcPts val="340"/>
              </a:spcBef>
              <a:spcAft>
                <a:spcPts val="0"/>
              </a:spcAft>
              <a:buSzPts val="935"/>
              <a:buChar char="■"/>
            </a:pPr>
            <a:r>
              <a:rPr lang="fr-FR" sz="1700"/>
              <a:t>Article L335-3-1</a:t>
            </a:r>
            <a:endParaRPr/>
          </a:p>
          <a:p>
            <a:pPr indent="-285750" lvl="1" marL="742950" rtl="0" algn="l">
              <a:lnSpc>
                <a:spcPct val="90000"/>
              </a:lnSpc>
              <a:spcBef>
                <a:spcPts val="340"/>
              </a:spcBef>
              <a:spcAft>
                <a:spcPts val="0"/>
              </a:spcAft>
              <a:buSzPts val="935"/>
              <a:buChar char="■"/>
            </a:pPr>
            <a:r>
              <a:rPr lang="fr-FR" sz="1700"/>
              <a:t>(…)</a:t>
            </a:r>
            <a:endParaRPr/>
          </a:p>
          <a:p>
            <a:pPr indent="-285750" lvl="1" marL="742950" rtl="0" algn="l">
              <a:lnSpc>
                <a:spcPct val="90000"/>
              </a:lnSpc>
              <a:spcBef>
                <a:spcPts val="340"/>
              </a:spcBef>
              <a:spcAft>
                <a:spcPts val="0"/>
              </a:spcAft>
              <a:buSzPts val="935"/>
              <a:buChar char="■"/>
            </a:pPr>
            <a:r>
              <a:rPr lang="fr-FR" sz="1700"/>
              <a:t>   II. - Est puni de </a:t>
            </a:r>
            <a:r>
              <a:rPr b="1" lang="fr-FR" sz="1700"/>
              <a:t>six mois d'emprisonnement et de 30 000</a:t>
            </a:r>
            <a:r>
              <a:rPr lang="fr-FR" sz="1700"/>
              <a:t> Euros d'amende </a:t>
            </a:r>
            <a:r>
              <a:rPr b="1" lang="fr-FR" sz="1700"/>
              <a:t>le fait de procurer ou proposer sciemment à autrui, directement ou indirectement, des moyens conçus ou spécialement adaptés pour porter atteinte à une mesure technique</a:t>
            </a:r>
            <a:r>
              <a:rPr lang="fr-FR" sz="1700"/>
              <a:t> efficace telle que définie à l'article L. 331-5, par l'un des procédés suivants :</a:t>
            </a:r>
            <a:endParaRPr/>
          </a:p>
          <a:p>
            <a:pPr indent="-285750" lvl="1" marL="742950" rtl="0" algn="l">
              <a:lnSpc>
                <a:spcPct val="90000"/>
              </a:lnSpc>
              <a:spcBef>
                <a:spcPts val="340"/>
              </a:spcBef>
              <a:spcAft>
                <a:spcPts val="0"/>
              </a:spcAft>
              <a:buSzPts val="935"/>
              <a:buChar char="■"/>
            </a:pPr>
            <a:r>
              <a:rPr lang="fr-FR" sz="1700"/>
              <a:t>   </a:t>
            </a:r>
            <a:r>
              <a:rPr b="1" lang="fr-FR" sz="1700"/>
              <a:t>1º En fabriquant ou en important</a:t>
            </a:r>
            <a:r>
              <a:rPr lang="fr-FR" sz="1700"/>
              <a:t> une application technologique, un dispositif ou un composant, à des fins autres que la recherche ;</a:t>
            </a:r>
            <a:endParaRPr/>
          </a:p>
          <a:p>
            <a:pPr indent="-285750" lvl="1" marL="742950" rtl="0" algn="l">
              <a:lnSpc>
                <a:spcPct val="90000"/>
              </a:lnSpc>
              <a:spcBef>
                <a:spcPts val="340"/>
              </a:spcBef>
              <a:spcAft>
                <a:spcPts val="0"/>
              </a:spcAft>
              <a:buSzPts val="935"/>
              <a:buChar char="■"/>
            </a:pPr>
            <a:r>
              <a:rPr lang="fr-FR" sz="1700"/>
              <a:t>   </a:t>
            </a:r>
            <a:r>
              <a:rPr b="1" lang="fr-FR" sz="1700"/>
              <a:t>2º En détenant en vue de la vente, du prêt ou de la location</a:t>
            </a:r>
            <a:r>
              <a:rPr lang="fr-FR" sz="1700"/>
              <a:t>, en offrant à ces mêmes fins ou en mettant à disposition du public sous quelque forme que ce soit une application technologique, un dispositif ou un composant ;</a:t>
            </a:r>
            <a:endParaRPr/>
          </a:p>
          <a:p>
            <a:pPr indent="-285750" lvl="1" marL="742950" rtl="0" algn="l">
              <a:lnSpc>
                <a:spcPct val="90000"/>
              </a:lnSpc>
              <a:spcBef>
                <a:spcPts val="340"/>
              </a:spcBef>
              <a:spcAft>
                <a:spcPts val="0"/>
              </a:spcAft>
              <a:buSzPts val="935"/>
              <a:buChar char="■"/>
            </a:pPr>
            <a:r>
              <a:rPr lang="fr-FR" sz="1700"/>
              <a:t>   </a:t>
            </a:r>
            <a:r>
              <a:rPr b="1" lang="fr-FR" sz="1700"/>
              <a:t>3º En fournissant un service à cette fin</a:t>
            </a:r>
            <a:r>
              <a:rPr lang="fr-FR" sz="1700"/>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6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106" name="Google Shape;1106;p160"/>
          <p:cNvSpPr txBox="1"/>
          <p:nvPr>
            <p:ph idx="1" type="body"/>
          </p:nvPr>
        </p:nvSpPr>
        <p:spPr>
          <a:xfrm>
            <a:off x="762000" y="2017713"/>
            <a:ext cx="8193088" cy="443547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latin typeface="Times"/>
                <a:ea typeface="Times"/>
                <a:cs typeface="Times"/>
                <a:sym typeface="Times"/>
              </a:rPr>
              <a:t>Article 6</a:t>
            </a:r>
            <a:endParaRPr/>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III. - 1. </a:t>
            </a:r>
            <a:r>
              <a:rPr b="1" lang="fr-FR" sz="1800">
                <a:latin typeface="Times"/>
                <a:ea typeface="Times"/>
                <a:cs typeface="Times"/>
                <a:sym typeface="Times"/>
              </a:rPr>
              <a:t>Les personnes dont l’activité est d’éditer un service de communication au public</a:t>
            </a:r>
            <a:r>
              <a:rPr lang="fr-FR" sz="1800">
                <a:latin typeface="Times"/>
                <a:ea typeface="Times"/>
                <a:cs typeface="Times"/>
                <a:sym typeface="Times"/>
              </a:rPr>
              <a:t> en ligne mettent à disposition du public, dans un standard ouvert : </a:t>
            </a:r>
            <a:endParaRPr sz="1800"/>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a) </a:t>
            </a:r>
            <a:r>
              <a:rPr b="1" lang="fr-FR" sz="1800">
                <a:latin typeface="Times"/>
                <a:ea typeface="Times"/>
                <a:cs typeface="Times"/>
                <a:sym typeface="Times"/>
              </a:rPr>
              <a:t>S’il s’agit de personnes physiques</a:t>
            </a:r>
            <a:r>
              <a:rPr lang="fr-FR" sz="1800">
                <a:latin typeface="Times"/>
                <a:ea typeface="Times"/>
                <a:cs typeface="Times"/>
                <a:sym typeface="Times"/>
              </a:rPr>
              <a:t>, leurs nom, prénoms, domicile et numéro de téléphone et, si elles sont assujetties aux formalités d’inscription au registre du commerce et des sociétés ou au répertoire des métiers, le numéro de leur inscription ; </a:t>
            </a:r>
            <a:endParaRPr sz="1800"/>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b) </a:t>
            </a:r>
            <a:r>
              <a:rPr b="1" lang="fr-FR" sz="1800">
                <a:latin typeface="Times"/>
                <a:ea typeface="Times"/>
                <a:cs typeface="Times"/>
                <a:sym typeface="Times"/>
              </a:rPr>
              <a:t>S’il s’agit de personnes morales</a:t>
            </a:r>
            <a:r>
              <a:rPr lang="fr-FR" sz="1800">
                <a:latin typeface="Times"/>
                <a:ea typeface="Times"/>
                <a:cs typeface="Times"/>
                <a:sym typeface="Times"/>
              </a:rPr>
              <a:t>, leur dénomination ou leur raison sociale et leur siège social, leur numéro de téléphone et, s’il s’agit d’entreprises assujetties aux formalités d’inscription au registre du commerce et des sociétés ou au répertoire des métiers, le numéro de leur inscription, leur capital social, l’adresse de leur siège social ; </a:t>
            </a:r>
            <a:endParaRPr sz="1800"/>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c) </a:t>
            </a:r>
            <a:r>
              <a:rPr b="1" lang="fr-FR" sz="1800">
                <a:latin typeface="Times"/>
                <a:ea typeface="Times"/>
                <a:cs typeface="Times"/>
                <a:sym typeface="Times"/>
              </a:rPr>
              <a:t>Le nom du directeur ou du codirecteur de la publication </a:t>
            </a:r>
            <a:r>
              <a:rPr lang="fr-FR" sz="1800">
                <a:latin typeface="Times"/>
                <a:ea typeface="Times"/>
                <a:cs typeface="Times"/>
                <a:sym typeface="Times"/>
              </a:rPr>
              <a:t>et, le cas échéant, celui du responsable de la rédaction au sens de l’article 93-2 de la loi n° 82-652 du 29 juillet 1982 précitée ; </a:t>
            </a:r>
            <a:endParaRPr sz="1800"/>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d) </a:t>
            </a:r>
            <a:r>
              <a:rPr b="1" lang="fr-FR" sz="1800">
                <a:latin typeface="Times"/>
                <a:ea typeface="Times"/>
                <a:cs typeface="Times"/>
                <a:sym typeface="Times"/>
              </a:rPr>
              <a:t>Le nom, la dénomination ou la raison sociale et l’adresse et le numéro de téléphone du prestataire mentionné au 2 du I. </a:t>
            </a:r>
            <a:endParaRPr b="1" sz="1800">
              <a:latin typeface="Times"/>
              <a:ea typeface="Times"/>
              <a:cs typeface="Times"/>
              <a:sym typeface="Time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6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112" name="Google Shape;1112;p16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lang="fr-FR" sz="1800">
                <a:latin typeface="Times"/>
                <a:ea typeface="Times"/>
                <a:cs typeface="Times"/>
                <a:sym typeface="Times"/>
              </a:rPr>
              <a:t>Article 6</a:t>
            </a:r>
            <a:endParaRPr/>
          </a:p>
          <a:p>
            <a:pPr indent="-285750" lvl="1" marL="742950" rtl="0" algn="l">
              <a:spcBef>
                <a:spcPts val="360"/>
              </a:spcBef>
              <a:spcAft>
                <a:spcPts val="0"/>
              </a:spcAft>
              <a:buSzPts val="990"/>
              <a:buChar char="■"/>
            </a:pPr>
            <a:r>
              <a:rPr lang="fr-FR" sz="1800">
                <a:latin typeface="Times"/>
                <a:ea typeface="Times"/>
                <a:cs typeface="Times"/>
                <a:sym typeface="Times"/>
              </a:rPr>
              <a:t>IV. - Toute personne nommée ou désignée dans un service de communication au public en ligne dispose </a:t>
            </a:r>
            <a:r>
              <a:rPr b="1" lang="fr-FR" sz="1800">
                <a:latin typeface="Times"/>
                <a:ea typeface="Times"/>
                <a:cs typeface="Times"/>
                <a:sym typeface="Times"/>
              </a:rPr>
              <a:t>d’un droit de réponse</a:t>
            </a:r>
            <a:r>
              <a:rPr lang="fr-FR" sz="1800">
                <a:latin typeface="Times"/>
                <a:ea typeface="Times"/>
                <a:cs typeface="Times"/>
                <a:sym typeface="Times"/>
              </a:rPr>
              <a:t>, sans préjudice des demandes de correction ou de suppression du message qu’elle peut adresser au service, [Dispositions déclarées non conformes à la Constitution par décision du Conseil constitutionnel n° 2004-496 DC du 10 juin 2004]. </a:t>
            </a:r>
            <a:endParaRPr sz="1800"/>
          </a:p>
          <a:p>
            <a:pPr indent="-285750" lvl="1" marL="742950" rtl="0" algn="l">
              <a:spcBef>
                <a:spcPts val="360"/>
              </a:spcBef>
              <a:spcAft>
                <a:spcPts val="0"/>
              </a:spcAft>
              <a:buSzPts val="990"/>
              <a:buChar char="■"/>
            </a:pPr>
            <a:r>
              <a:rPr lang="fr-FR" sz="1800">
                <a:latin typeface="Times"/>
                <a:ea typeface="Times"/>
                <a:cs typeface="Times"/>
                <a:sym typeface="Times"/>
              </a:rPr>
              <a:t>La demande d’exercice du droit de réponse est adressée au directeur de la publication ou, lorsque la personne éditant à titre non professionnel a conservé l’anonymat, à la personne mentionnée au 2 du I qui la transmet sans délai au directeur de la publication. </a:t>
            </a:r>
            <a:r>
              <a:rPr b="1" lang="fr-FR" sz="1800">
                <a:latin typeface="Times"/>
                <a:ea typeface="Times"/>
                <a:cs typeface="Times"/>
                <a:sym typeface="Times"/>
              </a:rPr>
              <a:t>Elle est présentée au plus tard dans un délai de trois mois à compter de</a:t>
            </a:r>
            <a:r>
              <a:rPr lang="fr-FR" sz="1800">
                <a:latin typeface="Times"/>
                <a:ea typeface="Times"/>
                <a:cs typeface="Times"/>
                <a:sym typeface="Times"/>
              </a:rPr>
              <a:t> [Dispositions déclarées non conformes à la Constitution par décision du Conseil constitutionnel n° 2004-496 DC du 10 juin 2004] la mise à disposition du public du message justifiant cette demande.</a:t>
            </a:r>
            <a:endParaRPr sz="1800">
              <a:latin typeface="Times"/>
              <a:ea typeface="Times"/>
              <a:cs typeface="Times"/>
              <a:sym typeface="Time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6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hébergeurs</a:t>
            </a:r>
            <a:endParaRPr/>
          </a:p>
        </p:txBody>
      </p:sp>
      <p:sp>
        <p:nvSpPr>
          <p:cNvPr id="1118" name="Google Shape;1118;p16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latin typeface="Times"/>
                <a:ea typeface="Times"/>
                <a:cs typeface="Times"/>
                <a:sym typeface="Times"/>
              </a:rPr>
              <a:t>Article 6</a:t>
            </a:r>
            <a:endParaRPr/>
          </a:p>
          <a:p>
            <a:pPr indent="-285750" lvl="1" marL="742950" rtl="0" algn="l">
              <a:spcBef>
                <a:spcPts val="400"/>
              </a:spcBef>
              <a:spcAft>
                <a:spcPts val="0"/>
              </a:spcAft>
              <a:buSzPts val="1100"/>
              <a:buChar char="■"/>
            </a:pPr>
            <a:r>
              <a:rPr b="1" lang="fr-FR">
                <a:latin typeface="Times"/>
                <a:ea typeface="Times"/>
                <a:cs typeface="Times"/>
                <a:sym typeface="Times"/>
              </a:rPr>
              <a:t>Le directeur de la publication est tenu d’insérer dans les trois jours de leur réception les réponses</a:t>
            </a:r>
            <a:r>
              <a:rPr lang="fr-FR">
                <a:latin typeface="Times"/>
                <a:ea typeface="Times"/>
                <a:cs typeface="Times"/>
                <a:sym typeface="Times"/>
              </a:rPr>
              <a:t> de toute personne nommée ou désignée dans le service de communication au public en ligne sous peine d’une amende de 3 750 EUR, sans préjudice des autres peines et dommages-intérêts auxquels l’article pourrait donner lieu.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6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Digital Service Act</a:t>
            </a:r>
            <a:endParaRPr/>
          </a:p>
        </p:txBody>
      </p:sp>
      <p:sp>
        <p:nvSpPr>
          <p:cNvPr id="1124" name="Google Shape;1124;p16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t>Règlement pour une meilleure régulation des services numériques</a:t>
            </a:r>
            <a:endParaRPr sz="1800">
              <a:latin typeface="Times"/>
              <a:ea typeface="Times"/>
              <a:cs typeface="Times"/>
              <a:sym typeface="Times"/>
            </a:endParaRPr>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mieux protéger les consommateurs et leurs droits fondamentaux en ligne ;</a:t>
            </a:r>
            <a:endParaRPr/>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mettre en place un cadre solide pour la transparence des plateformes en ligne et clair en ce qui concerne leur responsabilité ;</a:t>
            </a:r>
            <a:endParaRPr/>
          </a:p>
          <a:p>
            <a:pPr indent="-285750" lvl="1" marL="742950" rtl="0" algn="l">
              <a:lnSpc>
                <a:spcPct val="80000"/>
              </a:lnSpc>
              <a:spcBef>
                <a:spcPts val="360"/>
              </a:spcBef>
              <a:spcAft>
                <a:spcPts val="0"/>
              </a:spcAft>
              <a:buSzPts val="990"/>
              <a:buChar char="■"/>
            </a:pPr>
            <a:r>
              <a:rPr lang="fr-FR" sz="1800">
                <a:latin typeface="Times"/>
                <a:ea typeface="Times"/>
                <a:cs typeface="Times"/>
                <a:sym typeface="Times"/>
              </a:rPr>
              <a:t>favoriser l’innovation, la croissance et la compétitivité au sein du marché unique.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6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Digital Service Act</a:t>
            </a:r>
            <a:endParaRPr/>
          </a:p>
        </p:txBody>
      </p:sp>
      <p:sp>
        <p:nvSpPr>
          <p:cNvPr id="1130" name="Google Shape;1130;p16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latin typeface="Times"/>
                <a:ea typeface="Times"/>
                <a:cs typeface="Times"/>
                <a:sym typeface="Times"/>
              </a:rPr>
              <a:t>Applicable à toutes les plateformes en ligne quelque soit leur taille</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Renforcer la responsabilité des hébergeurs pour tout contenu illicite hébergé </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Mise en œuvre à la charge des hébergeurs d’un dispositif de traitements des plaintes des usagers</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Obligation d’information des autorités pour les infractions les plus graves </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Régime plus sévère pour les très grandes plateformes (&gt; 45 M d’utilisateurs par mois) : analyse d’impact des risques systémiques (modération et recommandation de contenu…)</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 Mise en œuvre d’un cadre spécifique en cas de crise (COVID…)</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6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Digital Service Act</a:t>
            </a:r>
            <a:endParaRPr/>
          </a:p>
        </p:txBody>
      </p:sp>
      <p:sp>
        <p:nvSpPr>
          <p:cNvPr id="1136" name="Google Shape;1136;p16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80"/>
              <a:buChar char="■"/>
            </a:pPr>
            <a:r>
              <a:rPr lang="fr-FR" sz="1800">
                <a:latin typeface="Times"/>
                <a:ea typeface="Times"/>
                <a:cs typeface="Times"/>
                <a:sym typeface="Times"/>
              </a:rPr>
              <a:t>Intermédiaires techniques et FAI : système d’irresponsabilité conservé</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Les hébergeurs : notification sans formalisme, responsabilité plus systématique</a:t>
            </a:r>
            <a:endParaRPr/>
          </a:p>
          <a:p>
            <a:pPr indent="-342900" lvl="0" marL="342900" rtl="0" algn="l">
              <a:lnSpc>
                <a:spcPct val="80000"/>
              </a:lnSpc>
              <a:spcBef>
                <a:spcPts val="360"/>
              </a:spcBef>
              <a:spcAft>
                <a:spcPts val="0"/>
              </a:spcAft>
              <a:buSzPts val="1080"/>
              <a:buChar char="■"/>
            </a:pPr>
            <a:r>
              <a:rPr lang="fr-FR" sz="1800">
                <a:latin typeface="Times"/>
                <a:ea typeface="Times"/>
                <a:cs typeface="Times"/>
                <a:sym typeface="Times"/>
              </a:rPr>
              <a:t>Les très grandes plateformes (plus de 45 millions d’abonnés) : analyse d’impact, transparence accrue, pouvoir accru de la Commission Européenne pour surveiller, poursuivre et sanctionner </a:t>
            </a:r>
            <a:endParaRPr/>
          </a:p>
          <a:p>
            <a:pPr indent="0" lvl="0" marL="0" rtl="0" algn="l">
              <a:lnSpc>
                <a:spcPct val="80000"/>
              </a:lnSpc>
              <a:spcBef>
                <a:spcPts val="360"/>
              </a:spcBef>
              <a:spcAft>
                <a:spcPts val="0"/>
              </a:spcAft>
              <a:buSzPts val="1080"/>
              <a:buFont typeface="Noto Sans Symbols"/>
              <a:buNone/>
            </a:pPr>
            <a:r>
              <a:t/>
            </a:r>
            <a:endParaRPr sz="1800">
              <a:latin typeface="Times"/>
              <a:ea typeface="Times"/>
              <a:cs typeface="Times"/>
              <a:sym typeface="Time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6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Courrier électronique et correspondance privée</a:t>
            </a:r>
            <a:endParaRPr/>
          </a:p>
        </p:txBody>
      </p:sp>
      <p:sp>
        <p:nvSpPr>
          <p:cNvPr id="1142" name="Google Shape;1142;p16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TGI Paris, 2 nov. 2000</a:t>
            </a:r>
            <a:endParaRPr/>
          </a:p>
          <a:p>
            <a:pPr indent="-285750" lvl="1" marL="742950" rtl="0" algn="l">
              <a:spcBef>
                <a:spcPts val="400"/>
              </a:spcBef>
              <a:spcAft>
                <a:spcPts val="0"/>
              </a:spcAft>
              <a:buSzPts val="1100"/>
              <a:buChar char="■"/>
            </a:pPr>
            <a:r>
              <a:rPr lang="fr-FR"/>
              <a:t>L'envoi de messages électroniques de personne à personne constitue de la correspondance privée protégée par le secret de la correspondance émise par voie de télécommunications.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6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None/>
            </a:pPr>
            <a:r>
              <a:rPr lang="fr-FR"/>
              <a:t>Vie privée et espace de travail numérique</a:t>
            </a:r>
            <a:endParaRPr/>
          </a:p>
        </p:txBody>
      </p:sp>
      <p:sp>
        <p:nvSpPr>
          <p:cNvPr id="1148" name="Google Shape;1148;p16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960"/>
              <a:buChar char="■"/>
            </a:pPr>
            <a:r>
              <a:rPr lang="fr-FR" sz="1600">
                <a:latin typeface="Book Antiqua"/>
                <a:ea typeface="Book Antiqua"/>
                <a:cs typeface="Book Antiqua"/>
                <a:sym typeface="Book Antiqua"/>
              </a:rPr>
              <a:t>Deux arrêts rendus le 18 octobre 2006 :</a:t>
            </a:r>
            <a:endParaRPr/>
          </a:p>
          <a:p>
            <a:pPr indent="-342900" lvl="0" marL="342900" rtl="0" algn="l">
              <a:spcBef>
                <a:spcPts val="320"/>
              </a:spcBef>
              <a:spcAft>
                <a:spcPts val="0"/>
              </a:spcAft>
              <a:buSzPts val="960"/>
              <a:buChar char="■"/>
            </a:pPr>
            <a:r>
              <a:rPr lang="fr-FR" sz="1600">
                <a:latin typeface="Book Antiqua"/>
                <a:ea typeface="Book Antiqua"/>
                <a:cs typeface="Book Antiqua"/>
                <a:sym typeface="Book Antiqua"/>
              </a:rPr>
              <a:t>1 la Cour de cassation considère que « les documents détenus par le salarié dans le bureau de l’entreprise mis à sa disposition sont, </a:t>
            </a:r>
            <a:r>
              <a:rPr lang="fr-FR" sz="1600" u="sng">
                <a:latin typeface="Book Antiqua"/>
                <a:ea typeface="Book Antiqua"/>
                <a:cs typeface="Book Antiqua"/>
                <a:sym typeface="Book Antiqua"/>
              </a:rPr>
              <a:t>sauf lorsqu’il les identifie comme étant personnels</a:t>
            </a:r>
            <a:r>
              <a:rPr lang="fr-FR" sz="1600">
                <a:latin typeface="Book Antiqua"/>
                <a:ea typeface="Book Antiqua"/>
                <a:cs typeface="Book Antiqua"/>
                <a:sym typeface="Book Antiqua"/>
              </a:rPr>
              <a:t>, présumés avoir un caractère professionnel, en sorte que l’employeur peut y avoir accès hors sa présence » .</a:t>
            </a:r>
            <a:endParaRPr/>
          </a:p>
          <a:p>
            <a:pPr indent="0" lvl="0" marL="0" rtl="0" algn="l">
              <a:spcBef>
                <a:spcPts val="320"/>
              </a:spcBef>
              <a:spcAft>
                <a:spcPts val="0"/>
              </a:spcAft>
              <a:buSzPts val="960"/>
              <a:buFont typeface="Noto Sans Symbols"/>
              <a:buNone/>
            </a:pPr>
            <a:r>
              <a:t/>
            </a:r>
            <a:endParaRPr sz="1600">
              <a:latin typeface="Book Antiqua"/>
              <a:ea typeface="Book Antiqua"/>
              <a:cs typeface="Book Antiqua"/>
              <a:sym typeface="Book Antiqua"/>
            </a:endParaRPr>
          </a:p>
          <a:p>
            <a:pPr indent="-342900" lvl="0" marL="342900" rtl="0" algn="l">
              <a:spcBef>
                <a:spcPts val="320"/>
              </a:spcBef>
              <a:spcAft>
                <a:spcPts val="0"/>
              </a:spcAft>
              <a:buSzPts val="960"/>
              <a:buChar char="■"/>
            </a:pPr>
            <a:r>
              <a:rPr lang="fr-FR" sz="1600">
                <a:latin typeface="Book Antiqua"/>
                <a:ea typeface="Book Antiqua"/>
                <a:cs typeface="Book Antiqua"/>
                <a:sym typeface="Book Antiqua"/>
              </a:rPr>
              <a:t>2 la Cour de cassation précise que « les dossiers et fichiers créés par un salarié grâce à l’outil informatique mis à sa disposition par l’employeur pour l’exécution de son travail sont présumés, sauf si le salarié les identifie comme étant personnels, avoir un caractère professionnel, de sorte que l’employeur peut y avoir accès hors sa présence ».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6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E) LES NOMS DE DOMAINES</a:t>
            </a:r>
            <a:endParaRPr/>
          </a:p>
        </p:txBody>
      </p:sp>
      <p:sp>
        <p:nvSpPr>
          <p:cNvPr id="1155" name="Google Shape;1155;p16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Conflit marques/noms de domaines</a:t>
            </a:r>
            <a:endParaRPr/>
          </a:p>
        </p:txBody>
      </p:sp>
      <p:sp>
        <p:nvSpPr>
          <p:cNvPr id="1156" name="Google Shape;1156;p168"/>
          <p:cNvSpPr txBox="1"/>
          <p:nvPr/>
        </p:nvSpPr>
        <p:spPr>
          <a:xfrm>
            <a:off x="1143000" y="3657600"/>
            <a:ext cx="6019800" cy="6413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600"/>
              <a:buFont typeface="Noto Sans Symbols"/>
              <a:buNone/>
            </a:pPr>
            <a:r>
              <a:rPr b="0" i="0" lang="fr-FR" sz="3600" u="none" cap="none" strike="noStrike">
                <a:solidFill>
                  <a:schemeClr val="dk1"/>
                </a:solidFill>
                <a:latin typeface="Tahoma"/>
                <a:ea typeface="Tahoma"/>
                <a:cs typeface="Tahoma"/>
                <a:sym typeface="Tahoma"/>
              </a:rPr>
              <a:t>www.coca-cola.fr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75"/>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6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Merci de votre attention !</a:t>
            </a:r>
            <a:endParaRPr/>
          </a:p>
        </p:txBody>
      </p:sp>
      <p:pic>
        <p:nvPicPr>
          <p:cNvPr id="1162" name="Google Shape;1162;p169"/>
          <p:cNvPicPr preferRelativeResize="0"/>
          <p:nvPr/>
        </p:nvPicPr>
        <p:blipFill rotWithShape="1">
          <a:blip r:embed="rId3">
            <a:alphaModFix/>
          </a:blip>
          <a:srcRect b="0" l="0" r="0" t="0"/>
          <a:stretch/>
        </p:blipFill>
        <p:spPr>
          <a:xfrm>
            <a:off x="3054350" y="1628775"/>
            <a:ext cx="3035300" cy="3600450"/>
          </a:xfrm>
          <a:prstGeom prst="rect">
            <a:avLst/>
          </a:prstGeom>
          <a:noFill/>
          <a:ln>
            <a:noFill/>
          </a:ln>
        </p:spPr>
      </p:pic>
      <p:sp>
        <p:nvSpPr>
          <p:cNvPr id="1163" name="Google Shape;1163;p169"/>
          <p:cNvSpPr txBox="1"/>
          <p:nvPr/>
        </p:nvSpPr>
        <p:spPr>
          <a:xfrm>
            <a:off x="2590800" y="4953000"/>
            <a:ext cx="3657600" cy="14335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8800"/>
              <a:buFont typeface="Noto Sans Symbols"/>
              <a:buNone/>
            </a:pPr>
            <a:r>
              <a:rPr b="1" i="0" lang="fr-FR" sz="8800" u="none" cap="none" strike="noStrike">
                <a:solidFill>
                  <a:schemeClr val="dk1"/>
                </a:solidFill>
                <a:latin typeface="Tahoma"/>
                <a:ea typeface="Tahoma"/>
                <a:cs typeface="Tahoma"/>
                <a:sym typeface="Tahoma"/>
              </a:rPr>
              <a:t>FIN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209" name="Google Shape;209;p1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Sanctions</a:t>
            </a:r>
            <a:endParaRPr/>
          </a:p>
          <a:p>
            <a:pPr indent="-285750" lvl="1" marL="742950" rtl="0" algn="l">
              <a:spcBef>
                <a:spcPts val="400"/>
              </a:spcBef>
              <a:spcAft>
                <a:spcPts val="0"/>
              </a:spcAft>
              <a:buSzPts val="1100"/>
              <a:buChar char="■"/>
            </a:pPr>
            <a:r>
              <a:rPr lang="fr-FR"/>
              <a:t>Article L335-3-1</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 II. - Est puni de </a:t>
            </a:r>
            <a:r>
              <a:rPr b="1" lang="fr-FR"/>
              <a:t>six mois d'emprisonnement et de 30 000</a:t>
            </a:r>
            <a:r>
              <a:rPr lang="fr-FR"/>
              <a:t> Euros d'amende </a:t>
            </a:r>
            <a:r>
              <a:rPr b="1" lang="fr-FR"/>
              <a:t>le fait de procurer ou proposer sciemment à autrui, directement ou indirectement, des moyens conçus ou spécialement adaptés pour porter atteinte à une mesure technique</a:t>
            </a:r>
            <a:r>
              <a:rPr lang="fr-FR"/>
              <a:t> efficace telle que définie à l'article L. 331-5, par l'un des procédés suivants :</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   </a:t>
            </a:r>
            <a:r>
              <a:rPr b="1" lang="fr-FR"/>
              <a:t>4º En incitant à l'usage ou en commandant, concevant, organisant, reproduisant, distribuant ou diffusant une publicité</a:t>
            </a:r>
            <a:r>
              <a:rPr lang="fr-FR"/>
              <a:t> en faveur de l'un des procédés visés aux 1º à 3º.</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7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fr-FR" sz="7200"/>
              <a:t>Pause !</a:t>
            </a:r>
            <a:endParaRPr/>
          </a:p>
        </p:txBody>
      </p:sp>
      <p:pic>
        <p:nvPicPr>
          <p:cNvPr id="1169" name="Google Shape;1169;p170"/>
          <p:cNvPicPr preferRelativeResize="0"/>
          <p:nvPr>
            <p:ph idx="1" type="body"/>
          </p:nvPr>
        </p:nvPicPr>
        <p:blipFill rotWithShape="1">
          <a:blip r:embed="rId3">
            <a:alphaModFix/>
          </a:blip>
          <a:srcRect b="0" l="0" r="0" t="0"/>
          <a:stretch/>
        </p:blipFill>
        <p:spPr>
          <a:xfrm>
            <a:off x="2998788" y="2017713"/>
            <a:ext cx="3719512"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childTnLst>
                          </p:cTn>
                        </p:par>
                        <p:par>
                          <p:cTn fill="hold">
                            <p:stCondLst>
                              <p:cond delay="500"/>
                            </p:stCondLst>
                            <p:childTnLst>
                              <p:par>
                                <p:cTn fill="hold" nodeType="afterEffect" presetClass="entr" presetID="2" presetSubtype="8">
                                  <p:stCondLst>
                                    <p:cond delay="1000"/>
                                  </p:stCondLst>
                                  <p:childTnLst>
                                    <p:set>
                                      <p:cBhvr>
                                        <p:cTn dur="1" fill="hold">
                                          <p:stCondLst>
                                            <p:cond delay="0"/>
                                          </p:stCondLst>
                                        </p:cTn>
                                        <p:tgtEl>
                                          <p:spTgt spid="1168"/>
                                        </p:tgtEl>
                                        <p:attrNameLst>
                                          <p:attrName>style.visibility</p:attrName>
                                        </p:attrNameLst>
                                      </p:cBhvr>
                                      <p:to>
                                        <p:strVal val="visible"/>
                                      </p:to>
                                    </p:set>
                                    <p:anim calcmode="lin" valueType="num">
                                      <p:cBhvr additive="base">
                                        <p:cTn dur="500"/>
                                        <p:tgtEl>
                                          <p:spTgt spid="11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215" name="Google Shape;215;p1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Sanctions</a:t>
            </a:r>
            <a:endParaRPr/>
          </a:p>
          <a:p>
            <a:pPr indent="-285750" lvl="1" marL="742950" rtl="0" algn="l">
              <a:spcBef>
                <a:spcPts val="400"/>
              </a:spcBef>
              <a:spcAft>
                <a:spcPts val="0"/>
              </a:spcAft>
              <a:buSzPts val="1100"/>
              <a:buChar char="■"/>
            </a:pPr>
            <a:r>
              <a:rPr lang="fr-FR"/>
              <a:t>Article L335-3-1</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 III. - </a:t>
            </a:r>
            <a:r>
              <a:rPr b="1" lang="fr-FR"/>
              <a:t>Ces dispositions ne sont pas applicables aux actes réalisés à des fins</a:t>
            </a:r>
            <a:r>
              <a:rPr lang="fr-FR"/>
              <a:t> [Dispositions déclarées non conformes à la Constitution par la décision du Conseil constitutionnel nº 2006-540 DC du 27 juillet 2006] </a:t>
            </a:r>
            <a:r>
              <a:rPr b="1" lang="fr-FR"/>
              <a:t>de sécurité informatique</a:t>
            </a:r>
            <a:r>
              <a:rPr lang="fr-FR"/>
              <a:t>, dans les limites des droits prévus par le présent code.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222" name="Google Shape;222;p1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Contrat entre l’auteur et le producteur</a:t>
            </a:r>
            <a:endParaRPr/>
          </a:p>
          <a:p>
            <a:pPr indent="-285750" lvl="1" marL="742950" rtl="0" algn="l">
              <a:spcBef>
                <a:spcPts val="400"/>
              </a:spcBef>
              <a:spcAft>
                <a:spcPts val="0"/>
              </a:spcAft>
              <a:buSzPts val="1100"/>
              <a:buChar char="■"/>
            </a:pPr>
            <a:r>
              <a:rPr lang="fr-FR"/>
              <a:t>Article L131-9</a:t>
            </a:r>
            <a:endParaRPr/>
          </a:p>
          <a:p>
            <a:pPr indent="-285750" lvl="1" marL="742950" rtl="0" algn="l">
              <a:spcBef>
                <a:spcPts val="400"/>
              </a:spcBef>
              <a:spcAft>
                <a:spcPts val="0"/>
              </a:spcAft>
              <a:buSzPts val="1100"/>
              <a:buChar char="■"/>
            </a:pPr>
            <a:r>
              <a:rPr b="1" lang="fr-FR"/>
              <a:t>Le contrat mentionne la faculté pour le producteur de recourir aux mesures techniques</a:t>
            </a:r>
            <a:r>
              <a:rPr lang="fr-FR"/>
              <a:t> prévues à l'article L. 331-5 ainsi qu'aux informations sous forme électronique prévues à l'article L. 331-22 en précisant les objectifs poursuivis pour chaque mode d'exploitation, de même que les conditions dans lesquelles l'auteur peut avoir accès aux caractéristiques essentielles desdites mesures techniques ou informations sous forme électronique auxquelles le producteur a effectivement recours pour assurer l'exploitation de l'oeuvre.</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i="1" lang="fr-FR"/>
              <a:t>NOTA : Loi nº 2006-961 2006-08-01 art. 11 III : Les dispositions des I et II de l'article 11 de la loi 2006-961 s'appliquent aux contrats conclus à compter de l'entrée en vigueur de la présente loi.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Plan général</a:t>
            </a:r>
            <a:endParaRPr/>
          </a:p>
        </p:txBody>
      </p:sp>
      <p:sp>
        <p:nvSpPr>
          <p:cNvPr id="118" name="Google Shape;118;p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Introduction : principes de droit de la propriété littéraire et artistique</a:t>
            </a:r>
            <a:endParaRPr/>
          </a:p>
          <a:p>
            <a:pPr indent="-342900" lvl="0" marL="342900" rtl="0" algn="l">
              <a:spcBef>
                <a:spcPts val="400"/>
              </a:spcBef>
              <a:spcAft>
                <a:spcPts val="0"/>
              </a:spcAft>
              <a:buSzPts val="1200"/>
              <a:buChar char="■"/>
            </a:pPr>
            <a:r>
              <a:rPr lang="fr-FR"/>
              <a:t>I) Protection des logiciels</a:t>
            </a:r>
            <a:endParaRPr/>
          </a:p>
          <a:p>
            <a:pPr indent="-342900" lvl="0" marL="342900" rtl="0" algn="l">
              <a:spcBef>
                <a:spcPts val="400"/>
              </a:spcBef>
              <a:spcAft>
                <a:spcPts val="0"/>
              </a:spcAft>
              <a:buSzPts val="1200"/>
              <a:buChar char="■"/>
            </a:pPr>
            <a:r>
              <a:rPr lang="fr-FR"/>
              <a:t>II) Loi DADVSI</a:t>
            </a:r>
            <a:endParaRPr/>
          </a:p>
          <a:p>
            <a:pPr indent="-342900" lvl="0" marL="342900" rtl="0" algn="l">
              <a:spcBef>
                <a:spcPts val="400"/>
              </a:spcBef>
              <a:spcAft>
                <a:spcPts val="0"/>
              </a:spcAft>
              <a:buSzPts val="1200"/>
              <a:buChar char="■"/>
            </a:pPr>
            <a:r>
              <a:rPr lang="fr-FR"/>
              <a:t>III) Protection des données</a:t>
            </a:r>
            <a:endParaRPr/>
          </a:p>
          <a:p>
            <a:pPr indent="-342900" lvl="0" marL="342900" rtl="0" algn="l">
              <a:spcBef>
                <a:spcPts val="400"/>
              </a:spcBef>
              <a:spcAft>
                <a:spcPts val="0"/>
              </a:spcAft>
              <a:buSzPts val="1200"/>
              <a:buChar char="■"/>
            </a:pPr>
            <a:r>
              <a:rPr lang="fr-FR"/>
              <a:t>IV) Fraudes informatiques</a:t>
            </a:r>
            <a:endParaRPr/>
          </a:p>
          <a:p>
            <a:pPr indent="-342900" lvl="0" marL="342900" rtl="0" algn="l">
              <a:spcBef>
                <a:spcPts val="400"/>
              </a:spcBef>
              <a:spcAft>
                <a:spcPts val="0"/>
              </a:spcAft>
              <a:buSzPts val="1200"/>
              <a:buChar char="■"/>
            </a:pPr>
            <a:r>
              <a:rPr lang="fr-FR"/>
              <a:t>V) Un droit pour l’Internet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P2P</a:t>
            </a:r>
            <a:endParaRPr/>
          </a:p>
        </p:txBody>
      </p:sp>
      <p:sp>
        <p:nvSpPr>
          <p:cNvPr id="228" name="Google Shape;228;p2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Interdiction </a:t>
            </a:r>
            <a:endParaRPr/>
          </a:p>
          <a:p>
            <a:pPr indent="-285750" lvl="1" marL="742950" rtl="0" algn="l">
              <a:spcBef>
                <a:spcPts val="400"/>
              </a:spcBef>
              <a:spcAft>
                <a:spcPts val="0"/>
              </a:spcAft>
              <a:buSzPts val="1100"/>
              <a:buChar char="■"/>
            </a:pPr>
            <a:r>
              <a:rPr lang="fr-FR"/>
              <a:t>Article L335-2-1</a:t>
            </a:r>
            <a:endParaRPr/>
          </a:p>
          <a:p>
            <a:pPr indent="-285750" lvl="1" marL="742950" rtl="0" algn="l">
              <a:spcBef>
                <a:spcPts val="400"/>
              </a:spcBef>
              <a:spcAft>
                <a:spcPts val="0"/>
              </a:spcAft>
              <a:buSzPts val="1100"/>
              <a:buChar char="■"/>
            </a:pPr>
            <a:r>
              <a:rPr lang="fr-FR"/>
              <a:t>   </a:t>
            </a:r>
            <a:r>
              <a:rPr b="1" lang="fr-FR"/>
              <a:t>Est puni de trois ans d'emprisonnement et de 300 000</a:t>
            </a:r>
            <a:r>
              <a:rPr lang="fr-FR"/>
              <a:t> Euros d'amende le fait :</a:t>
            </a:r>
            <a:endParaRPr/>
          </a:p>
          <a:p>
            <a:pPr indent="-285750" lvl="1" marL="742950" rtl="0" algn="l">
              <a:spcBef>
                <a:spcPts val="400"/>
              </a:spcBef>
              <a:spcAft>
                <a:spcPts val="0"/>
              </a:spcAft>
              <a:buSzPts val="1100"/>
              <a:buChar char="■"/>
            </a:pPr>
            <a:r>
              <a:rPr lang="fr-FR"/>
              <a:t>   1º </a:t>
            </a:r>
            <a:r>
              <a:rPr b="1" lang="fr-FR"/>
              <a:t>D'éditer, de mettre à la disposition du public</a:t>
            </a:r>
            <a:r>
              <a:rPr lang="fr-FR"/>
              <a:t> ou de communiquer au public, sciemment et sous quelque forme que ce soit, </a:t>
            </a:r>
            <a:r>
              <a:rPr b="1" lang="fr-FR"/>
              <a:t>un logiciel manifestement destiné à la mise à disposition du public non autorisée d'oeuvres ou d'objets protégés</a:t>
            </a:r>
            <a:r>
              <a:rPr lang="fr-FR"/>
              <a:t> ;</a:t>
            </a:r>
            <a:endParaRPr/>
          </a:p>
          <a:p>
            <a:pPr indent="-285750" lvl="1" marL="742950" rtl="0" algn="l">
              <a:spcBef>
                <a:spcPts val="400"/>
              </a:spcBef>
              <a:spcAft>
                <a:spcPts val="0"/>
              </a:spcAft>
              <a:buSzPts val="1100"/>
              <a:buChar char="■"/>
            </a:pPr>
            <a:r>
              <a:rPr lang="fr-FR"/>
              <a:t>   2º </a:t>
            </a:r>
            <a:r>
              <a:rPr b="1" lang="fr-FR"/>
              <a:t>D'inciter sciemment</a:t>
            </a:r>
            <a:r>
              <a:rPr lang="fr-FR"/>
              <a:t>, y compris à travers une annonce publicitaire, à l'usage d'un logiciel mentionné au 1º.</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Prévention du téléchargement illicite</a:t>
            </a:r>
            <a:endParaRPr/>
          </a:p>
        </p:txBody>
      </p:sp>
      <p:sp>
        <p:nvSpPr>
          <p:cNvPr id="235" name="Google Shape;235;p2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Responsabilisation des utilisateurs</a:t>
            </a:r>
            <a:endParaRPr/>
          </a:p>
          <a:p>
            <a:pPr indent="-285750" lvl="1" marL="742950" rtl="0" algn="l">
              <a:spcBef>
                <a:spcPts val="400"/>
              </a:spcBef>
              <a:spcAft>
                <a:spcPts val="0"/>
              </a:spcAft>
              <a:buSzPts val="1100"/>
              <a:buChar char="■"/>
            </a:pPr>
            <a:r>
              <a:rPr lang="fr-FR"/>
              <a:t>Article L336-3</a:t>
            </a:r>
            <a:endParaRPr/>
          </a:p>
          <a:p>
            <a:pPr indent="-285750" lvl="1" marL="742950" rtl="0" algn="l">
              <a:spcBef>
                <a:spcPts val="400"/>
              </a:spcBef>
              <a:spcAft>
                <a:spcPts val="0"/>
              </a:spcAft>
              <a:buSzPts val="1100"/>
              <a:buChar char="■"/>
            </a:pPr>
            <a:r>
              <a:rPr lang="fr-FR"/>
              <a:t>La personne titulaire de l'accès à des services de communication au public en ligne </a:t>
            </a:r>
            <a:r>
              <a:rPr b="1" lang="fr-FR"/>
              <a:t>a l'obligation de veiller à ce que cet accès</a:t>
            </a:r>
            <a:r>
              <a:rPr lang="fr-FR"/>
              <a:t> ne fasse pas l'objet d'une utilisation à des fins de reproduction, de représentation, de mise à disposition ou de communication au public d'œuvres ou d'objets protégés par un droit d'auteur ou par un droit voisin sans l'autorisation des titulaires des droits prévus aux livres Ier et II lorsqu'elle est requise.</a:t>
            </a:r>
            <a:endParaRPr/>
          </a:p>
          <a:p>
            <a:pPr indent="-285750" lvl="1" marL="742950" rtl="0" algn="l">
              <a:spcBef>
                <a:spcPts val="400"/>
              </a:spcBef>
              <a:spcAft>
                <a:spcPts val="0"/>
              </a:spcAft>
              <a:buSzPts val="1100"/>
              <a:buChar char="■"/>
            </a:pPr>
            <a:r>
              <a:rPr b="1" lang="fr-FR"/>
              <a:t>Le manquement</a:t>
            </a:r>
            <a:r>
              <a:rPr lang="fr-FR"/>
              <a:t> de la personne titulaire de l'accès à l'obligation définie au premier alinéa </a:t>
            </a:r>
            <a:r>
              <a:rPr b="1" lang="fr-FR"/>
              <a:t>n'a pas pour effet d'engager la responsabilité pénale de l'intéressé, sous réserve des articles L. 335-7 et L. 335-7-1.</a:t>
            </a:r>
            <a:endParaRPr/>
          </a:p>
          <a:p>
            <a:pPr indent="-215900" lvl="1" marL="742950" rtl="0" algn="l">
              <a:spcBef>
                <a:spcPts val="400"/>
              </a:spcBef>
              <a:spcAft>
                <a:spcPts val="0"/>
              </a:spcAft>
              <a:buSzPts val="11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41" name="Google Shape;241;p2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L’agent public est un auteur comme les autres</a:t>
            </a:r>
            <a:endParaRPr/>
          </a:p>
          <a:p>
            <a:pPr indent="-285750" lvl="1" marL="742950" rtl="0" algn="l">
              <a:spcBef>
                <a:spcPts val="400"/>
              </a:spcBef>
              <a:spcAft>
                <a:spcPts val="0"/>
              </a:spcAft>
              <a:buSzPts val="1100"/>
              <a:buChar char="■"/>
            </a:pPr>
            <a:r>
              <a:rPr lang="fr-FR"/>
              <a:t>Article L111-1</a:t>
            </a:r>
            <a:endParaRPr/>
          </a:p>
          <a:p>
            <a:pPr indent="-285750" lvl="1" marL="742950" rtl="0" algn="l">
              <a:spcBef>
                <a:spcPts val="400"/>
              </a:spcBef>
              <a:spcAft>
                <a:spcPts val="0"/>
              </a:spcAft>
              <a:buSzPts val="1100"/>
              <a:buChar char="■"/>
            </a:pPr>
            <a:r>
              <a:rPr lang="fr-FR"/>
              <a:t>L'auteur d'une oeuvre de l'esprit jouit sur cette oeuvre, du seul fait de sa création, d'un droit de propriété incorporelle exclusif et opposable à tous.</a:t>
            </a:r>
            <a:endParaRPr/>
          </a:p>
          <a:p>
            <a:pPr indent="-285750" lvl="1" marL="742950" rtl="0" algn="l">
              <a:spcBef>
                <a:spcPts val="400"/>
              </a:spcBef>
              <a:spcAft>
                <a:spcPts val="0"/>
              </a:spcAft>
              <a:buSzPts val="1100"/>
              <a:buChar char="■"/>
            </a:pPr>
            <a:r>
              <a:rPr lang="fr-FR"/>
              <a:t>Ce droit comporte des attributs d'ordre intellectuel et moral ainsi que des attributs d'ordre patrimonial, qui sont déterminés par les livres Ier et III du présent code.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47" name="Google Shape;247;p2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L’agent public est un auteur comme les autres</a:t>
            </a:r>
            <a:endParaRPr/>
          </a:p>
          <a:p>
            <a:pPr indent="-285750" lvl="1" marL="742950" rtl="0" algn="l">
              <a:lnSpc>
                <a:spcPct val="90000"/>
              </a:lnSpc>
              <a:spcBef>
                <a:spcPts val="340"/>
              </a:spcBef>
              <a:spcAft>
                <a:spcPts val="0"/>
              </a:spcAft>
              <a:buSzPts val="935"/>
              <a:buChar char="■"/>
            </a:pPr>
            <a:r>
              <a:rPr lang="fr-FR" sz="1700"/>
              <a:t>Article L111-1</a:t>
            </a:r>
            <a:endParaRPr/>
          </a:p>
          <a:p>
            <a:pPr indent="-285750" lvl="1" marL="742950" rtl="0" algn="l">
              <a:lnSpc>
                <a:spcPct val="90000"/>
              </a:lnSpc>
              <a:spcBef>
                <a:spcPts val="340"/>
              </a:spcBef>
              <a:spcAft>
                <a:spcPts val="0"/>
              </a:spcAft>
              <a:buSzPts val="935"/>
              <a:buChar char="■"/>
            </a:pPr>
            <a:r>
              <a:rPr lang="fr-FR" sz="1700"/>
              <a:t>(…)</a:t>
            </a:r>
            <a:endParaRPr/>
          </a:p>
          <a:p>
            <a:pPr indent="-285750" lvl="1" marL="742950" rtl="0" algn="l">
              <a:lnSpc>
                <a:spcPct val="90000"/>
              </a:lnSpc>
              <a:spcBef>
                <a:spcPts val="340"/>
              </a:spcBef>
              <a:spcAft>
                <a:spcPts val="0"/>
              </a:spcAft>
              <a:buSzPts val="935"/>
              <a:buChar char="■"/>
            </a:pPr>
            <a:r>
              <a:rPr b="1" lang="fr-FR" sz="1700"/>
              <a:t>L'existence ou la conclusion d'un contrat de louage d'ouvrage ou de service par l'auteur d'une oeuvre de l'esprit n'emporte pas dérogation à la jouissance du droit reconnu par le premier alinéa</a:t>
            </a:r>
            <a:r>
              <a:rPr lang="fr-FR" sz="1700"/>
              <a:t>, sous réserve des exceptions prévues par le présent code. </a:t>
            </a:r>
            <a:r>
              <a:rPr b="1" lang="fr-FR" sz="1700"/>
              <a:t>Sous les mêmes réserves, il n'est pas non plus dérogé à la jouissance de ce même droit lorsque l'auteur de l'oeuvre de l'esprit est un agent de l'Etat</a:t>
            </a:r>
            <a:r>
              <a:rPr lang="fr-FR" sz="1700"/>
              <a:t>, d'une collectivité territoriale, d'un établissement public à caractère administratif, d'une autorité administrative indépendante dotée de la personnalité morale ou de la Banque de France.</a:t>
            </a:r>
            <a:endParaRPr/>
          </a:p>
          <a:p>
            <a:pPr indent="-285750" lvl="1" marL="742950" rtl="0" algn="l">
              <a:lnSpc>
                <a:spcPct val="90000"/>
              </a:lnSpc>
              <a:spcBef>
                <a:spcPts val="340"/>
              </a:spcBef>
              <a:spcAft>
                <a:spcPts val="0"/>
              </a:spcAft>
              <a:buSzPts val="935"/>
              <a:buChar char="■"/>
            </a:pPr>
            <a:r>
              <a:rPr lang="fr-FR" sz="1700"/>
              <a:t>Les dispositions des articles L. 121-7-1 et L. 131-3-1 à L. 131-3-3 ne s'appliquent pas aux agents auteurs d'oeuvres dont la divulgation n'est soumise, en vertu de leur statut ou des règles qui régissent leurs fonctions, à aucun contrôle préalable de l'autorité hiérarchique.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53" name="Google Shape;253;p2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140"/>
              <a:buChar char="■"/>
            </a:pPr>
            <a:r>
              <a:rPr i="1" lang="fr-FR" sz="1900"/>
              <a:t>Le droit de divulgation</a:t>
            </a:r>
            <a:endParaRPr/>
          </a:p>
          <a:p>
            <a:pPr indent="-285750" lvl="1" marL="742950" rtl="0" algn="l">
              <a:lnSpc>
                <a:spcPct val="80000"/>
              </a:lnSpc>
              <a:spcBef>
                <a:spcPts val="380"/>
              </a:spcBef>
              <a:spcAft>
                <a:spcPts val="0"/>
              </a:spcAft>
              <a:buSzPts val="1045"/>
              <a:buChar char="■"/>
            </a:pPr>
            <a:r>
              <a:rPr lang="fr-FR" sz="1900"/>
              <a:t>Article L121-7-1</a:t>
            </a:r>
            <a:endParaRPr/>
          </a:p>
          <a:p>
            <a:pPr indent="-285750" lvl="1" marL="742950" rtl="0" algn="l">
              <a:lnSpc>
                <a:spcPct val="80000"/>
              </a:lnSpc>
              <a:spcBef>
                <a:spcPts val="380"/>
              </a:spcBef>
              <a:spcAft>
                <a:spcPts val="0"/>
              </a:spcAft>
              <a:buSzPts val="1045"/>
              <a:buChar char="■"/>
            </a:pPr>
            <a:r>
              <a:rPr b="1" lang="fr-FR" sz="1900"/>
              <a:t>Le droit de divulgation reconnu à l'agent mentionné au troisième alinéa de l'article L. 111-1, qui a créé une oeuvre de l'esprit dans l'exercice de ses fonctions ou d'après les instructions reçues</a:t>
            </a:r>
            <a:r>
              <a:rPr lang="fr-FR" sz="1900"/>
              <a:t>, s'exerce dans le respect des règles auxquelles il est soumis en sa qualité d'agent et de celles qui régissent l'organisation, le fonctionnement et l'activité de la personne publique qui l'emploie.</a:t>
            </a:r>
            <a:endParaRPr/>
          </a:p>
          <a:p>
            <a:pPr indent="-285750" lvl="1" marL="742950" rtl="0" algn="l">
              <a:lnSpc>
                <a:spcPct val="80000"/>
              </a:lnSpc>
              <a:spcBef>
                <a:spcPts val="380"/>
              </a:spcBef>
              <a:spcAft>
                <a:spcPts val="0"/>
              </a:spcAft>
              <a:buSzPts val="1045"/>
              <a:buChar char="■"/>
            </a:pPr>
            <a:r>
              <a:rPr b="1" lang="fr-FR" sz="1900"/>
              <a:t>L'agent ne peut :</a:t>
            </a:r>
            <a:endParaRPr/>
          </a:p>
          <a:p>
            <a:pPr indent="-285750" lvl="1" marL="742950" rtl="0" algn="l">
              <a:lnSpc>
                <a:spcPct val="80000"/>
              </a:lnSpc>
              <a:spcBef>
                <a:spcPts val="380"/>
              </a:spcBef>
              <a:spcAft>
                <a:spcPts val="0"/>
              </a:spcAft>
              <a:buSzPts val="1045"/>
              <a:buChar char="■"/>
            </a:pPr>
            <a:r>
              <a:rPr lang="fr-FR" sz="1900"/>
              <a:t>1º </a:t>
            </a:r>
            <a:r>
              <a:rPr b="1" lang="fr-FR" sz="1900"/>
              <a:t>S'opposer à la modification de l'oeuvre décidée dans l'intérêt du service</a:t>
            </a:r>
            <a:r>
              <a:rPr lang="fr-FR" sz="1900"/>
              <a:t> par l'autorité investie du pouvoir hiérarchique, lorsque cette modification ne porte pas atteinte à son honneur ou à sa réputation ;</a:t>
            </a:r>
            <a:endParaRPr/>
          </a:p>
          <a:p>
            <a:pPr indent="-285750" lvl="1" marL="742950" rtl="0" algn="l">
              <a:lnSpc>
                <a:spcPct val="80000"/>
              </a:lnSpc>
              <a:spcBef>
                <a:spcPts val="380"/>
              </a:spcBef>
              <a:spcAft>
                <a:spcPts val="0"/>
              </a:spcAft>
              <a:buSzPts val="1045"/>
              <a:buChar char="■"/>
            </a:pPr>
            <a:r>
              <a:rPr lang="fr-FR" sz="1900"/>
              <a:t>2º </a:t>
            </a:r>
            <a:r>
              <a:rPr b="1" lang="fr-FR" sz="1900"/>
              <a:t>Exercer son droit de repentir et de retrait</a:t>
            </a:r>
            <a:r>
              <a:rPr lang="fr-FR" sz="1900"/>
              <a:t>, sauf accord de l'autorité investie du pouvoir hiérarchique.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59" name="Google Shape;259;p2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Cession de plein droit</a:t>
            </a:r>
            <a:endParaRPr/>
          </a:p>
          <a:p>
            <a:pPr indent="-285750" lvl="1" marL="742950" rtl="0" algn="l">
              <a:spcBef>
                <a:spcPts val="400"/>
              </a:spcBef>
              <a:spcAft>
                <a:spcPts val="0"/>
              </a:spcAft>
              <a:buSzPts val="1100"/>
              <a:buChar char="■"/>
            </a:pPr>
            <a:r>
              <a:rPr lang="fr-FR"/>
              <a:t>Article L131-3-1</a:t>
            </a:r>
            <a:endParaRPr/>
          </a:p>
          <a:p>
            <a:pPr indent="-285750" lvl="1" marL="742950" rtl="0" algn="l">
              <a:spcBef>
                <a:spcPts val="400"/>
              </a:spcBef>
              <a:spcAft>
                <a:spcPts val="0"/>
              </a:spcAft>
              <a:buSzPts val="1100"/>
              <a:buChar char="■"/>
            </a:pPr>
            <a:r>
              <a:rPr lang="fr-FR"/>
              <a:t>Dans la mesure strictement </a:t>
            </a:r>
            <a:r>
              <a:rPr b="1" lang="fr-FR"/>
              <a:t>nécessaire à l'accomplissement d'une mission de service public</a:t>
            </a:r>
            <a:r>
              <a:rPr lang="fr-FR"/>
              <a:t>, </a:t>
            </a:r>
            <a:r>
              <a:rPr b="1" lang="fr-FR"/>
              <a:t>le droit d'exploitation</a:t>
            </a:r>
            <a:r>
              <a:rPr lang="fr-FR"/>
              <a:t> d'une oeuvre créée par un agent de l'Etat dans l'exercice de ses fonctions ou d'après les instructions reçues est, dès la création, </a:t>
            </a:r>
            <a:r>
              <a:rPr b="1" lang="fr-FR"/>
              <a:t>cédé de plein droit à l'Etat</a:t>
            </a:r>
            <a:r>
              <a:rPr lang="fr-FR"/>
              <a:t>.</a:t>
            </a:r>
            <a:endParaRPr/>
          </a:p>
          <a:p>
            <a:pPr indent="-285750" lvl="1" marL="742950" rtl="0" algn="l">
              <a:spcBef>
                <a:spcPts val="400"/>
              </a:spcBef>
              <a:spcAft>
                <a:spcPts val="0"/>
              </a:spcAft>
              <a:buSzPts val="1100"/>
              <a:buChar char="■"/>
            </a:pPr>
            <a:r>
              <a:rPr b="1" lang="fr-FR"/>
              <a:t>Pour l'exploitation commerciale</a:t>
            </a:r>
            <a:r>
              <a:rPr lang="fr-FR"/>
              <a:t> de l'oeuvre mentionnée au premier alinéa, </a:t>
            </a:r>
            <a:r>
              <a:rPr b="1" lang="fr-FR"/>
              <a:t>l'Etat ne dispose envers l'agent auteur que d'un droit de préférence</a:t>
            </a:r>
            <a:r>
              <a:rPr lang="fr-FR"/>
              <a:t>. </a:t>
            </a:r>
            <a:r>
              <a:rPr b="1" lang="fr-FR"/>
              <a:t>Cette disposition n'est pas applicable</a:t>
            </a:r>
            <a:r>
              <a:rPr lang="fr-FR"/>
              <a:t> dans le cas d'activités de recherche scientifique d'un établissement public à caractère scientifique et technologique ou d'un établissement public à caractère scientifique, culturel et professionnel, </a:t>
            </a:r>
            <a:r>
              <a:rPr b="1" lang="fr-FR"/>
              <a:t>lorsque ces activités font l'objet d'un contrat avec une personne morale de droit privé.</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65" name="Google Shape;265;p2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Champ d’application</a:t>
            </a:r>
            <a:endParaRPr/>
          </a:p>
          <a:p>
            <a:pPr indent="-285750" lvl="1" marL="742950" rtl="0" algn="l">
              <a:spcBef>
                <a:spcPts val="400"/>
              </a:spcBef>
              <a:spcAft>
                <a:spcPts val="0"/>
              </a:spcAft>
              <a:buSzPts val="1100"/>
              <a:buChar char="■"/>
            </a:pPr>
            <a:r>
              <a:rPr lang="fr-FR"/>
              <a:t>Article L131-3-2</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lang="fr-FR"/>
              <a:t>Les dispositions de l'article L. 131-3-1 s'appliquent aux collectivités territoriales, aux établissements publics à caractère administratif, aux autorités administratives indépendantes dotées de la personnalité morale et à la Banque de France à propos des oeuvres créées par leurs agents dans l'exercice de leurs fonctions ou d'après les instructions reçues.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Agents publics auteurs</a:t>
            </a:r>
            <a:endParaRPr/>
          </a:p>
        </p:txBody>
      </p:sp>
      <p:sp>
        <p:nvSpPr>
          <p:cNvPr id="271" name="Google Shape;271;p2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Intéressement aux produits</a:t>
            </a:r>
            <a:endParaRPr/>
          </a:p>
          <a:p>
            <a:pPr indent="-285750" lvl="1" marL="742950" rtl="0" algn="l">
              <a:spcBef>
                <a:spcPts val="400"/>
              </a:spcBef>
              <a:spcAft>
                <a:spcPts val="0"/>
              </a:spcAft>
              <a:buSzPts val="1100"/>
              <a:buChar char="■"/>
            </a:pPr>
            <a:r>
              <a:rPr lang="fr-FR"/>
              <a:t>Article L131-3-3</a:t>
            </a:r>
            <a:endParaRPr/>
          </a:p>
          <a:p>
            <a:pPr indent="-215900" lvl="1" marL="742950" rtl="0" algn="l">
              <a:spcBef>
                <a:spcPts val="400"/>
              </a:spcBef>
              <a:spcAft>
                <a:spcPts val="0"/>
              </a:spcAft>
              <a:buSzPts val="1100"/>
              <a:buNone/>
            </a:pPr>
            <a:r>
              <a:t/>
            </a:r>
            <a:endParaRPr/>
          </a:p>
          <a:p>
            <a:pPr indent="-285750" lvl="1" marL="742950" rtl="0" algn="l">
              <a:spcBef>
                <a:spcPts val="400"/>
              </a:spcBef>
              <a:spcAft>
                <a:spcPts val="0"/>
              </a:spcAft>
              <a:buSzPts val="1100"/>
              <a:buChar char="■"/>
            </a:pPr>
            <a:r>
              <a:rPr b="1" lang="fr-FR"/>
              <a:t>Un décret en Conseil d'Etat</a:t>
            </a:r>
            <a:r>
              <a:rPr lang="fr-FR"/>
              <a:t> fixe les modalités d'application des articles L. 131-3-1 et L. 131-3-2. Il </a:t>
            </a:r>
            <a:r>
              <a:rPr b="1" lang="fr-FR"/>
              <a:t>définit en particulier les conditions dans lesquelles un agent, auteur d'une oeuvre, peut être intéressé</a:t>
            </a:r>
            <a:r>
              <a:rPr lang="fr-FR"/>
              <a:t> aux produits tirés de son exploitation quand la personne publique qui l'emploie, cessionnaire du droit d'exploitation, a retiré un avantage d'une exploitation non commerciale de cette oeuvre ou d'une exploitation commerciale dans le cas prévu par la dernière phrase du dernier alinéa de l'article L. 131-3-1.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Dépôt légal</a:t>
            </a:r>
            <a:endParaRPr/>
          </a:p>
        </p:txBody>
      </p:sp>
      <p:sp>
        <p:nvSpPr>
          <p:cNvPr id="277" name="Google Shape;277;p2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1100"/>
              <a:buChar char="■"/>
            </a:pPr>
            <a:r>
              <a:rPr lang="fr-FR"/>
              <a:t>Article L131-2 Code du patrimoine</a:t>
            </a:r>
            <a:endParaRPr/>
          </a:p>
          <a:p>
            <a:pPr indent="-285750" lvl="1" marL="742950" rtl="0" algn="l">
              <a:spcBef>
                <a:spcPts val="400"/>
              </a:spcBef>
              <a:spcAft>
                <a:spcPts val="0"/>
              </a:spcAft>
              <a:buSzPts val="1100"/>
              <a:buChar char="■"/>
            </a:pPr>
            <a:r>
              <a:rPr lang="fr-FR"/>
              <a:t> Les documents imprimés, graphiques, photographiques, sonores, audiovisuels, multimédias, quel que soit leur procédé technique de production, d'édition ou de diffusion, font l'objet </a:t>
            </a:r>
            <a:r>
              <a:rPr b="1" lang="fr-FR"/>
              <a:t>d'un dépôt obligatoire</a:t>
            </a:r>
            <a:r>
              <a:rPr lang="fr-FR"/>
              <a:t>, dénommé dépôt légal, dès lors qu'ils sont mis à la disposition d'un public.</a:t>
            </a:r>
            <a:endParaRPr/>
          </a:p>
          <a:p>
            <a:pPr indent="-285750" lvl="1" marL="742950" rtl="0" algn="l">
              <a:spcBef>
                <a:spcPts val="400"/>
              </a:spcBef>
              <a:spcAft>
                <a:spcPts val="0"/>
              </a:spcAft>
              <a:buSzPts val="1100"/>
              <a:buChar char="■"/>
            </a:pPr>
            <a:r>
              <a:rPr b="1" lang="fr-FR"/>
              <a:t>Les logiciels et les bases de données sont soumis à l'obligation de dépôt</a:t>
            </a:r>
            <a:r>
              <a:rPr lang="fr-FR"/>
              <a:t> légal dès lors qu'ils sont </a:t>
            </a:r>
            <a:r>
              <a:rPr b="1" lang="fr-FR"/>
              <a:t>mis à disposition d'un public par la diffusion d'un support matériel</a:t>
            </a:r>
            <a:r>
              <a:rPr lang="fr-FR"/>
              <a:t>, quelle que soit la nature de ce support.</a:t>
            </a:r>
            <a:endParaRPr/>
          </a:p>
          <a:p>
            <a:pPr indent="-285750" lvl="1" marL="742950" rtl="0" algn="l">
              <a:spcBef>
                <a:spcPts val="400"/>
              </a:spcBef>
              <a:spcAft>
                <a:spcPts val="0"/>
              </a:spcAft>
              <a:buSzPts val="1100"/>
              <a:buChar char="■"/>
            </a:pPr>
            <a:r>
              <a:rPr b="1" lang="fr-FR"/>
              <a:t>Sont également soumis au dépôt légal les signes, signaux, écrits, images, sons ou messages de toute nature faisant l'objet d'une communication au public par voie électronique.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Limitations aux droits de l’auteur</a:t>
            </a:r>
            <a:endParaRPr/>
          </a:p>
        </p:txBody>
      </p:sp>
      <p:sp>
        <p:nvSpPr>
          <p:cNvPr id="283" name="Google Shape;283;p2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Activités de caching et de proxy</a:t>
            </a:r>
            <a:endParaRPr/>
          </a:p>
          <a:p>
            <a:pPr indent="-285750" lvl="1" marL="742950" rtl="0" algn="l">
              <a:spcBef>
                <a:spcPts val="400"/>
              </a:spcBef>
              <a:spcAft>
                <a:spcPts val="0"/>
              </a:spcAft>
              <a:buSzPts val="1100"/>
              <a:buChar char="■"/>
            </a:pPr>
            <a:r>
              <a:rPr lang="fr-FR"/>
              <a:t>Article L122-5</a:t>
            </a:r>
            <a:endParaRPr/>
          </a:p>
          <a:p>
            <a:pPr indent="-285750" lvl="1" marL="742950" rtl="0" algn="l">
              <a:spcBef>
                <a:spcPts val="400"/>
              </a:spcBef>
              <a:spcAft>
                <a:spcPts val="0"/>
              </a:spcAft>
              <a:buSzPts val="1100"/>
              <a:buChar char="■"/>
            </a:pPr>
            <a:r>
              <a:rPr lang="fr-FR"/>
              <a:t>Lorsque l'oeuvre a été divulguée, l'auteur ne peut interdire :</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6º </a:t>
            </a:r>
            <a:r>
              <a:rPr b="1" lang="fr-FR"/>
              <a:t>La reproduction provisoire présentant un caractère transitoire ou accessoire</a:t>
            </a:r>
            <a:r>
              <a:rPr lang="fr-FR"/>
              <a:t>, lorsqu'elle est une partie intégrante et essentielle d'un procédé technique et qu'elle a pour unique objet de permettre l'utilisation licite de l'oeuvre ou sa transmission entre tiers par la voie d'un réseau faisant appel à un intermédiaire ; toutefois, cette reproduction provisoire qui </a:t>
            </a:r>
            <a:r>
              <a:rPr b="1" lang="fr-FR"/>
              <a:t>ne peut porter que sur des oeuvres autres que les logiciels et les bases de données</a:t>
            </a:r>
            <a:r>
              <a:rPr lang="fr-FR"/>
              <a:t> ne doit pas avoir de valeur économique propre ;</a:t>
            </a:r>
            <a:endParaRPr/>
          </a:p>
          <a:p>
            <a:pPr indent="-285750" lvl="1" marL="742950" rtl="0" algn="l">
              <a:spcBef>
                <a:spcPts val="400"/>
              </a:spcBef>
              <a:spcAft>
                <a:spcPts val="0"/>
              </a:spcAft>
              <a:buSzPts val="1100"/>
              <a:buChar char="■"/>
            </a:pPr>
            <a:r>
              <a:rPr lang="fr-F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lang="fr-FR"/>
            </a:br>
            <a:r>
              <a:rPr lang="fr-FR"/>
              <a:t>II La loi DADVSI</a:t>
            </a:r>
            <a:endParaRPr/>
          </a:p>
        </p:txBody>
      </p:sp>
      <p:sp>
        <p:nvSpPr>
          <p:cNvPr id="124" name="Google Shape;124;p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Loi sur les Droits d’Auteur et les Droits Voisins dans la Société de l’Information d’août 2006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Limitations aux droits de l’auteur</a:t>
            </a:r>
            <a:endParaRPr/>
          </a:p>
        </p:txBody>
      </p:sp>
      <p:sp>
        <p:nvSpPr>
          <p:cNvPr id="289" name="Google Shape;289;p3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i="1" lang="fr-FR"/>
              <a:t>Conservation des oeuvres</a:t>
            </a:r>
            <a:endParaRPr/>
          </a:p>
          <a:p>
            <a:pPr indent="-285750" lvl="1" marL="742950" rtl="0" algn="l">
              <a:spcBef>
                <a:spcPts val="400"/>
              </a:spcBef>
              <a:spcAft>
                <a:spcPts val="0"/>
              </a:spcAft>
              <a:buSzPts val="1100"/>
              <a:buChar char="■"/>
            </a:pPr>
            <a:r>
              <a:rPr lang="fr-FR"/>
              <a:t>Article L122-5</a:t>
            </a:r>
            <a:endParaRPr/>
          </a:p>
          <a:p>
            <a:pPr indent="-285750" lvl="1" marL="742950" rtl="0" algn="l">
              <a:spcBef>
                <a:spcPts val="400"/>
              </a:spcBef>
              <a:spcAft>
                <a:spcPts val="0"/>
              </a:spcAft>
              <a:buSzPts val="1100"/>
              <a:buChar char="■"/>
            </a:pPr>
            <a:r>
              <a:rPr lang="fr-FR"/>
              <a:t>Lorsque l'oeuvre a été divulguée, l'auteur ne peut interdire :</a:t>
            </a:r>
            <a:endParaRPr/>
          </a:p>
          <a:p>
            <a:pPr indent="-285750" lvl="1" marL="742950" rtl="0" algn="l">
              <a:spcBef>
                <a:spcPts val="400"/>
              </a:spcBef>
              <a:spcAft>
                <a:spcPts val="0"/>
              </a:spcAft>
              <a:buSzPts val="1100"/>
              <a:buChar char="■"/>
            </a:pPr>
            <a:r>
              <a:rPr lang="fr-FR"/>
              <a:t>(…)</a:t>
            </a:r>
            <a:endParaRPr/>
          </a:p>
          <a:p>
            <a:pPr indent="-285750" lvl="1" marL="742950" rtl="0" algn="l">
              <a:spcBef>
                <a:spcPts val="400"/>
              </a:spcBef>
              <a:spcAft>
                <a:spcPts val="0"/>
              </a:spcAft>
              <a:buSzPts val="1100"/>
              <a:buChar char="■"/>
            </a:pPr>
            <a:r>
              <a:rPr lang="fr-FR"/>
              <a:t>   8º </a:t>
            </a:r>
            <a:r>
              <a:rPr b="1" lang="fr-FR"/>
              <a:t>La reproduction d'une oeuvre, effectuée à des fins de conservation ou destinée à préserver les conditions de sa consultation sur place par des bibliothèques</a:t>
            </a:r>
            <a:r>
              <a:rPr lang="fr-FR"/>
              <a:t> accessibles au public, par des musées ou par des services d'archives, sous réserve que ceux-ci ne recherchent aucun avantage économique ou commercial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Limitations aux droits de l’auteur</a:t>
            </a:r>
            <a:endParaRPr/>
          </a:p>
        </p:txBody>
      </p:sp>
      <p:sp>
        <p:nvSpPr>
          <p:cNvPr id="295" name="Google Shape;295;p3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20"/>
              <a:buChar char="■"/>
            </a:pPr>
            <a:r>
              <a:rPr i="1" lang="fr-FR" sz="1700"/>
              <a:t>Exception d’actualité</a:t>
            </a:r>
            <a:endParaRPr/>
          </a:p>
          <a:p>
            <a:pPr indent="-285750" lvl="1" marL="742950" rtl="0" algn="l">
              <a:lnSpc>
                <a:spcPct val="80000"/>
              </a:lnSpc>
              <a:spcBef>
                <a:spcPts val="340"/>
              </a:spcBef>
              <a:spcAft>
                <a:spcPts val="0"/>
              </a:spcAft>
              <a:buSzPts val="935"/>
              <a:buChar char="■"/>
            </a:pPr>
            <a:r>
              <a:rPr lang="fr-FR" sz="1700"/>
              <a:t>Article L122-5</a:t>
            </a:r>
            <a:endParaRPr/>
          </a:p>
          <a:p>
            <a:pPr indent="-285750" lvl="1" marL="742950" rtl="0" algn="l">
              <a:lnSpc>
                <a:spcPct val="80000"/>
              </a:lnSpc>
              <a:spcBef>
                <a:spcPts val="340"/>
              </a:spcBef>
              <a:spcAft>
                <a:spcPts val="0"/>
              </a:spcAft>
              <a:buSzPts val="935"/>
              <a:buChar char="■"/>
            </a:pPr>
            <a:r>
              <a:rPr lang="fr-FR" sz="1700"/>
              <a:t>(…)</a:t>
            </a:r>
            <a:endParaRPr/>
          </a:p>
          <a:p>
            <a:pPr indent="-285750" lvl="1" marL="742950" rtl="0" algn="l">
              <a:lnSpc>
                <a:spcPct val="80000"/>
              </a:lnSpc>
              <a:spcBef>
                <a:spcPts val="340"/>
              </a:spcBef>
              <a:spcAft>
                <a:spcPts val="0"/>
              </a:spcAft>
              <a:buSzPts val="935"/>
              <a:buChar char="■"/>
            </a:pPr>
            <a:r>
              <a:rPr lang="fr-FR" sz="1700"/>
              <a:t>9º </a:t>
            </a:r>
            <a:r>
              <a:rPr b="1" lang="fr-FR" sz="1700"/>
              <a:t>La reproduction ou la représentation</a:t>
            </a:r>
            <a:r>
              <a:rPr lang="fr-FR" sz="1700"/>
              <a:t>, </a:t>
            </a:r>
            <a:r>
              <a:rPr b="1" lang="fr-FR" sz="1700"/>
              <a:t>intégrale ou partielle</a:t>
            </a:r>
            <a:r>
              <a:rPr lang="fr-FR" sz="1700"/>
              <a:t>, d'une oeuvre d'art graphique, plastique ou architecturale, par voie de presse écrite, audiovisuelle ou en ligne, </a:t>
            </a:r>
            <a:r>
              <a:rPr b="1" lang="fr-FR" sz="1700"/>
              <a:t>dans un but exclusif d'information immédiate</a:t>
            </a:r>
            <a:r>
              <a:rPr lang="fr-FR" sz="1700"/>
              <a:t> et en relation directe avec cette dernière, sous réserve d'indiquer clairement le nom de l'auteur.</a:t>
            </a:r>
            <a:endParaRPr/>
          </a:p>
          <a:p>
            <a:pPr indent="-285750" lvl="1" marL="742950" rtl="0" algn="l">
              <a:lnSpc>
                <a:spcPct val="80000"/>
              </a:lnSpc>
              <a:spcBef>
                <a:spcPts val="340"/>
              </a:spcBef>
              <a:spcAft>
                <a:spcPts val="0"/>
              </a:spcAft>
              <a:buSzPts val="935"/>
              <a:buChar char="■"/>
            </a:pPr>
            <a:r>
              <a:rPr b="1" lang="fr-FR" sz="1700"/>
              <a:t>Le premier alinéa du présent 9º ne s'applique pas aux oeuvres, notamment photographiques ou d'illustration, qui visent elles-mêmes à rendre compte de l'information.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Autres Limitations</a:t>
            </a:r>
            <a:endParaRPr/>
          </a:p>
        </p:txBody>
      </p:sp>
      <p:sp>
        <p:nvSpPr>
          <p:cNvPr id="301" name="Google Shape;301;p32"/>
          <p:cNvSpPr txBox="1"/>
          <p:nvPr>
            <p:ph idx="1" type="body"/>
          </p:nvPr>
        </p:nvSpPr>
        <p:spPr>
          <a:xfrm>
            <a:off x="838200" y="2362200"/>
            <a:ext cx="7693025" cy="449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i="1" lang="fr-FR" sz="1600"/>
              <a:t>Au profit de personnes handicapées</a:t>
            </a:r>
            <a:endParaRPr/>
          </a:p>
          <a:p>
            <a:pPr indent="-285750" lvl="1" marL="742950" rtl="0" algn="l">
              <a:spcBef>
                <a:spcPts val="280"/>
              </a:spcBef>
              <a:spcAft>
                <a:spcPts val="0"/>
              </a:spcAft>
              <a:buSzPts val="770"/>
              <a:buChar char="■"/>
            </a:pPr>
            <a:r>
              <a:rPr lang="fr-FR" sz="1400"/>
              <a:t>Article L122-5</a:t>
            </a:r>
            <a:endParaRPr/>
          </a:p>
          <a:p>
            <a:pPr indent="-285750" lvl="1" marL="742950" rtl="0" algn="l">
              <a:spcBef>
                <a:spcPts val="280"/>
              </a:spcBef>
              <a:spcAft>
                <a:spcPts val="0"/>
              </a:spcAft>
              <a:buSzPts val="770"/>
              <a:buChar char="■"/>
            </a:pPr>
            <a:r>
              <a:rPr lang="fr-FR" sz="1400"/>
              <a:t>(…)</a:t>
            </a:r>
            <a:endParaRPr/>
          </a:p>
          <a:p>
            <a:pPr indent="-285750" lvl="1" marL="742950" rtl="0" algn="l">
              <a:spcBef>
                <a:spcPts val="280"/>
              </a:spcBef>
              <a:spcAft>
                <a:spcPts val="0"/>
              </a:spcAft>
              <a:buSzPts val="770"/>
              <a:buChar char="■"/>
            </a:pPr>
            <a:r>
              <a:rPr lang="fr-FR" sz="1400"/>
              <a:t>7° Dans les conditions prévues aux articles L. 122-5-1 et L. 122-5-2, la reproduction et la représentation par des personnes morales et </a:t>
            </a:r>
            <a:r>
              <a:rPr b="1" lang="fr-FR" sz="1400"/>
              <a:t>par les établissements ouverts au public, tels que les bibliothèques, les archives, les centres de documentation et les espaces culturels multimédia</a:t>
            </a:r>
            <a:r>
              <a:rPr lang="fr-FR" sz="1400"/>
              <a:t>, en vue d'une consultation strictement personnelle de l'œuvre </a:t>
            </a:r>
            <a:r>
              <a:rPr b="1" lang="fr-FR" sz="1400"/>
              <a:t>par des personnes atteintes d'une ou de plusieurs déficiences </a:t>
            </a:r>
            <a:r>
              <a:rPr lang="fr-FR" sz="1400"/>
              <a:t>des fonctions motrices, physiques, sensorielles, mentales, cognitives ou psychiques et empêchées, du fait de ces déficiences, d'accéder à l'œuvre dans la forme sous laquelle l'auteur la rend disponible au public ;</a:t>
            </a:r>
            <a:endParaRPr/>
          </a:p>
          <a:p>
            <a:pPr indent="-236855" lvl="1" marL="742950" rtl="0" algn="l">
              <a:spcBef>
                <a:spcPts val="280"/>
              </a:spcBef>
              <a:spcAft>
                <a:spcPts val="0"/>
              </a:spcAft>
              <a:buSzPts val="770"/>
              <a:buNone/>
            </a:pPr>
            <a:r>
              <a:t/>
            </a:r>
            <a:endParaRPr sz="1400"/>
          </a:p>
          <a:p>
            <a:pPr indent="-285750" lvl="1" marL="742950" rtl="0" algn="l">
              <a:spcBef>
                <a:spcPts val="280"/>
              </a:spcBef>
              <a:spcAft>
                <a:spcPts val="0"/>
              </a:spcAft>
              <a:buSzPts val="770"/>
              <a:buChar char="■"/>
            </a:pPr>
            <a:r>
              <a:rPr lang="fr-FR" sz="1400"/>
              <a:t>Ces personnes empêchées peuvent également, en vue d'une consultation strictement personnelle de l'œuvre, réaliser, par elles-mêmes ou par l'intermédiaire d'une personne physique agissant en leur nom, des actes de reproduction et de représentation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2800"/>
              <a:t>III) PROTECTION DES DONNÉES</a:t>
            </a:r>
            <a:endParaRPr/>
          </a:p>
        </p:txBody>
      </p:sp>
      <p:sp>
        <p:nvSpPr>
          <p:cNvPr id="307" name="Google Shape;307;p33"/>
          <p:cNvSpPr txBox="1"/>
          <p:nvPr>
            <p:ph idx="1" type="body"/>
          </p:nvPr>
        </p:nvSpPr>
        <p:spPr>
          <a:xfrm>
            <a:off x="762000" y="2017713"/>
            <a:ext cx="8193000" cy="4114800"/>
          </a:xfrm>
          <a:prstGeom prst="rect">
            <a:avLst/>
          </a:prstGeom>
          <a:noFill/>
          <a:ln>
            <a:noFill/>
          </a:ln>
        </p:spPr>
        <p:txBody>
          <a:bodyPr anchorCtr="0" anchor="t" bIns="45700" lIns="91425" spcFirstLastPara="1" rIns="91425" wrap="square" tIns="45700">
            <a:noAutofit/>
          </a:bodyPr>
          <a:lstStyle/>
          <a:p>
            <a:pPr indent="-228600" lvl="2" marL="1143000" rtl="0" algn="l">
              <a:spcBef>
                <a:spcPts val="0"/>
              </a:spcBef>
              <a:spcAft>
                <a:spcPts val="0"/>
              </a:spcAft>
              <a:buSzPts val="800"/>
              <a:buChar char="■"/>
            </a:pPr>
            <a:r>
              <a:rPr lang="fr-FR" sz="1600"/>
              <a:t>A) La constitution des bases de données</a:t>
            </a:r>
            <a:endParaRPr/>
          </a:p>
          <a:p>
            <a:pPr indent="-228600" lvl="2" marL="1143000" rtl="0" algn="l">
              <a:spcBef>
                <a:spcPts val="320"/>
              </a:spcBef>
              <a:spcAft>
                <a:spcPts val="0"/>
              </a:spcAft>
              <a:buSzPts val="800"/>
              <a:buChar char="■"/>
            </a:pPr>
            <a:r>
              <a:rPr lang="fr-FR" sz="1600"/>
              <a:t>B) La protection des bases de données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Les informations nominatives</a:t>
            </a:r>
            <a:endParaRPr/>
          </a:p>
        </p:txBody>
      </p:sp>
      <p:sp>
        <p:nvSpPr>
          <p:cNvPr id="313" name="Google Shape;313;p3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Règlement européen mai 2018 (RGPD)</a:t>
            </a:r>
            <a:endParaRPr>
              <a:solidFill>
                <a:srgbClr val="000000"/>
              </a:solidFill>
              <a:latin typeface="Book Antiqua"/>
              <a:ea typeface="Book Antiqua"/>
              <a:cs typeface="Book Antiqua"/>
              <a:sym typeface="Book Antiqua"/>
            </a:endParaRPr>
          </a:p>
          <a:p>
            <a:pPr indent="-266700" lvl="0" marL="342900" rtl="0" algn="l">
              <a:spcBef>
                <a:spcPts val="400"/>
              </a:spcBef>
              <a:spcAft>
                <a:spcPts val="0"/>
              </a:spcAft>
              <a:buSzPts val="1200"/>
              <a:buNone/>
            </a:pPr>
            <a:r>
              <a:t/>
            </a:r>
            <a:endParaRPr>
              <a:latin typeface="Book Antiqua"/>
              <a:ea typeface="Book Antiqua"/>
              <a:cs typeface="Book Antiqua"/>
              <a:sym typeface="Book Antiqu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Champ d'application matériel</a:t>
            </a:r>
            <a:endParaRPr/>
          </a:p>
        </p:txBody>
      </p:sp>
      <p:sp>
        <p:nvSpPr>
          <p:cNvPr id="319" name="Google Shape;319;p3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 </a:t>
            </a:r>
            <a:endParaRPr/>
          </a:p>
          <a:p>
            <a:pPr indent="-285750" lvl="1" marL="742950" rtl="0" algn="l">
              <a:spcBef>
                <a:spcPts val="400"/>
              </a:spcBef>
              <a:spcAft>
                <a:spcPts val="0"/>
              </a:spcAft>
              <a:buSzPts val="1100"/>
              <a:buChar char="■"/>
            </a:pPr>
            <a:r>
              <a:rPr lang="fr-FR">
                <a:latin typeface="Calibri"/>
                <a:ea typeface="Calibri"/>
                <a:cs typeface="Calibri"/>
                <a:sym typeface="Calibri"/>
              </a:rPr>
              <a:t>1.   Le présent règlement s'applique au traitement de données à caractère personnel, </a:t>
            </a:r>
            <a:r>
              <a:rPr b="1" lang="fr-FR">
                <a:latin typeface="Calibri"/>
                <a:ea typeface="Calibri"/>
                <a:cs typeface="Calibri"/>
                <a:sym typeface="Calibri"/>
              </a:rPr>
              <a:t>automatisé en tout ou en partie</a:t>
            </a:r>
            <a:r>
              <a:rPr lang="fr-FR">
                <a:latin typeface="Calibri"/>
                <a:ea typeface="Calibri"/>
                <a:cs typeface="Calibri"/>
                <a:sym typeface="Calibri"/>
              </a:rPr>
              <a:t>, ainsi </a:t>
            </a:r>
            <a:r>
              <a:rPr b="1" lang="fr-FR">
                <a:latin typeface="Calibri"/>
                <a:ea typeface="Calibri"/>
                <a:cs typeface="Calibri"/>
                <a:sym typeface="Calibri"/>
              </a:rPr>
              <a:t>qu'au traitement non automatisé</a:t>
            </a:r>
            <a:r>
              <a:rPr lang="fr-FR">
                <a:latin typeface="Calibri"/>
                <a:ea typeface="Calibri"/>
                <a:cs typeface="Calibri"/>
                <a:sym typeface="Calibri"/>
              </a:rPr>
              <a:t> de données à caractère personnel </a:t>
            </a:r>
            <a:r>
              <a:rPr b="1" lang="fr-FR">
                <a:latin typeface="Calibri"/>
                <a:ea typeface="Calibri"/>
                <a:cs typeface="Calibri"/>
                <a:sym typeface="Calibri"/>
              </a:rPr>
              <a:t>contenues ou appelées à figurer dans un fichier</a:t>
            </a:r>
            <a:r>
              <a:rPr lang="fr-FR">
                <a:latin typeface="Calibri"/>
                <a:ea typeface="Calibri"/>
                <a:cs typeface="Calibri"/>
                <a:sym typeface="Calibri"/>
              </a:rPr>
              <a:t>.</a:t>
            </a:r>
            <a:endParaRPr/>
          </a:p>
          <a:p>
            <a:pPr indent="0" lvl="1" marL="228600" rtl="0" algn="l">
              <a:spcBef>
                <a:spcPts val="400"/>
              </a:spcBef>
              <a:spcAft>
                <a:spcPts val="0"/>
              </a:spcAft>
              <a:buSzPts val="1100"/>
              <a:buFont typeface="Noto Sans Symbols"/>
              <a:buNone/>
            </a:pPr>
            <a:r>
              <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Champ d'application matériel</a:t>
            </a:r>
            <a:endParaRPr/>
          </a:p>
        </p:txBody>
      </p:sp>
      <p:sp>
        <p:nvSpPr>
          <p:cNvPr id="325" name="Google Shape;325;p3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 </a:t>
            </a:r>
            <a:endParaRPr/>
          </a:p>
          <a:p>
            <a:pPr indent="-285750" lvl="1" marL="742950" rtl="0" algn="l">
              <a:spcBef>
                <a:spcPts val="400"/>
              </a:spcBef>
              <a:spcAft>
                <a:spcPts val="0"/>
              </a:spcAft>
              <a:buSzPts val="1100"/>
              <a:buChar char="■"/>
            </a:pPr>
            <a:r>
              <a:rPr lang="fr-FR">
                <a:latin typeface="Calibri"/>
                <a:ea typeface="Calibri"/>
                <a:cs typeface="Calibri"/>
                <a:sym typeface="Calibri"/>
              </a:rPr>
              <a:t>2.   Le présent règlement </a:t>
            </a:r>
            <a:r>
              <a:rPr b="1" lang="fr-FR">
                <a:latin typeface="Calibri"/>
                <a:ea typeface="Calibri"/>
                <a:cs typeface="Calibri"/>
                <a:sym typeface="Calibri"/>
              </a:rPr>
              <a:t>ne s'applique pas </a:t>
            </a:r>
            <a:r>
              <a:rPr lang="fr-FR">
                <a:latin typeface="Calibri"/>
                <a:ea typeface="Calibri"/>
                <a:cs typeface="Calibri"/>
                <a:sym typeface="Calibri"/>
              </a:rPr>
              <a:t>au traitement de données à caractère personnel effectué:</a:t>
            </a:r>
            <a:endParaRPr/>
          </a:p>
          <a:p>
            <a:pPr indent="-228600" lvl="2" marL="1143000" rtl="0" algn="l">
              <a:spcBef>
                <a:spcPts val="400"/>
              </a:spcBef>
              <a:spcAft>
                <a:spcPts val="0"/>
              </a:spcAft>
              <a:buSzPts val="1000"/>
              <a:buChar char="■"/>
            </a:pPr>
            <a:r>
              <a:rPr lang="fr-FR">
                <a:latin typeface="Calibri"/>
                <a:ea typeface="Calibri"/>
                <a:cs typeface="Calibri"/>
                <a:sym typeface="Calibri"/>
              </a:rPr>
              <a:t>a) dans le cadre d'une activité qui ne relève pas du champ d'application du droit de l'Union;</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c) par une personne physique dans le cadre </a:t>
            </a:r>
            <a:r>
              <a:rPr b="1" lang="fr-FR">
                <a:latin typeface="Calibri"/>
                <a:ea typeface="Calibri"/>
                <a:cs typeface="Calibri"/>
                <a:sym typeface="Calibri"/>
              </a:rPr>
              <a:t>d'une activité strictement personnelle ou domestique</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d) </a:t>
            </a:r>
            <a:r>
              <a:rPr b="1" lang="fr-FR">
                <a:latin typeface="Calibri"/>
                <a:ea typeface="Calibri"/>
                <a:cs typeface="Calibri"/>
                <a:sym typeface="Calibri"/>
              </a:rPr>
              <a:t>par les autorités compétentes à des fins</a:t>
            </a:r>
            <a:r>
              <a:rPr lang="fr-FR">
                <a:latin typeface="Calibri"/>
                <a:ea typeface="Calibri"/>
                <a:cs typeface="Calibri"/>
                <a:sym typeface="Calibri"/>
              </a:rPr>
              <a:t> de prévention et de détection des infractions pénales, d'enquêtes et de poursuites en la matière ou d'exécution de sanctions pénales, y compris la protection contre des menaces pour la sécurité publique et la prévention de telles menaces.</a:t>
            </a:r>
            <a:endParaRPr>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Champ d'application territorial</a:t>
            </a:r>
            <a:endParaRPr/>
          </a:p>
        </p:txBody>
      </p:sp>
      <p:sp>
        <p:nvSpPr>
          <p:cNvPr id="331" name="Google Shape;331;p3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Installation sur le territoire de l’Union</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Article 3 </a:t>
            </a:r>
            <a:endParaRPr/>
          </a:p>
          <a:p>
            <a:pPr indent="-285750" lvl="1" marL="742950" rtl="0" algn="l">
              <a:spcBef>
                <a:spcPts val="400"/>
              </a:spcBef>
              <a:spcAft>
                <a:spcPts val="0"/>
              </a:spcAft>
              <a:buSzPts val="1100"/>
              <a:buChar char="■"/>
            </a:pPr>
            <a:r>
              <a:rPr lang="fr-FR">
                <a:latin typeface="Calibri"/>
                <a:ea typeface="Calibri"/>
                <a:cs typeface="Calibri"/>
                <a:sym typeface="Calibri"/>
              </a:rPr>
              <a:t>1.   Le présent règlement s'applique au traitement des données à caractère personnel effectué dans le cadre des activités </a:t>
            </a:r>
            <a:r>
              <a:rPr b="1" lang="fr-FR">
                <a:latin typeface="Calibri"/>
                <a:ea typeface="Calibri"/>
                <a:cs typeface="Calibri"/>
                <a:sym typeface="Calibri"/>
              </a:rPr>
              <a:t>d'un établissement d'un responsable du traitement ou d'un sous-traitant sur le territoire de l'Union</a:t>
            </a:r>
            <a:r>
              <a:rPr lang="fr-FR">
                <a:latin typeface="Calibri"/>
                <a:ea typeface="Calibri"/>
                <a:cs typeface="Calibri"/>
                <a:sym typeface="Calibri"/>
              </a:rPr>
              <a:t>, </a:t>
            </a:r>
            <a:r>
              <a:rPr b="1" lang="fr-FR">
                <a:latin typeface="Calibri"/>
                <a:ea typeface="Calibri"/>
                <a:cs typeface="Calibri"/>
                <a:sym typeface="Calibri"/>
              </a:rPr>
              <a:t>que le traitement ait lieu ou non dans l'Union</a:t>
            </a:r>
            <a:r>
              <a:rPr lang="fr-FR">
                <a:latin typeface="Calibri"/>
                <a:ea typeface="Calibri"/>
                <a:cs typeface="Calibri"/>
                <a:sym typeface="Calibri"/>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Champ d'application territorial</a:t>
            </a:r>
            <a:endParaRPr b="1" i="1">
              <a:solidFill>
                <a:srgbClr val="345A8A"/>
              </a:solidFill>
              <a:latin typeface="Times New Roman"/>
              <a:ea typeface="Times New Roman"/>
              <a:cs typeface="Times New Roman"/>
              <a:sym typeface="Times New Roman"/>
            </a:endParaRPr>
          </a:p>
        </p:txBody>
      </p:sp>
      <p:sp>
        <p:nvSpPr>
          <p:cNvPr id="337" name="Google Shape;337;p3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Présence de la personne sur le territoire de l’Union</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Article 3 </a:t>
            </a:r>
            <a:r>
              <a:rPr b="1" lang="fr-FR">
                <a:solidFill>
                  <a:srgbClr val="4F81BD"/>
                </a:solidFill>
                <a:latin typeface="Calibri"/>
                <a:ea typeface="Calibri"/>
                <a:cs typeface="Calibri"/>
                <a:sym typeface="Calibri"/>
              </a:rPr>
              <a:t>Champ d'application territorial</a:t>
            </a:r>
            <a:endParaRPr/>
          </a:p>
          <a:p>
            <a:pPr indent="-285750" lvl="1" marL="742950" rtl="0" algn="l">
              <a:spcBef>
                <a:spcPts val="400"/>
              </a:spcBef>
              <a:spcAft>
                <a:spcPts val="0"/>
              </a:spcAft>
              <a:buSzPts val="1100"/>
              <a:buChar char="■"/>
            </a:pPr>
            <a:r>
              <a:rPr lang="fr-FR">
                <a:latin typeface="Calibri"/>
                <a:ea typeface="Calibri"/>
                <a:cs typeface="Calibri"/>
                <a:sym typeface="Calibri"/>
              </a:rPr>
              <a:t>2.   Le présent règlement s'applique au traitement des données à caractère personnel relatives à des </a:t>
            </a:r>
            <a:r>
              <a:rPr b="1" lang="fr-FR">
                <a:latin typeface="Calibri"/>
                <a:ea typeface="Calibri"/>
                <a:cs typeface="Calibri"/>
                <a:sym typeface="Calibri"/>
              </a:rPr>
              <a:t>personnes concernées qui se trouvent sur le territoire de l'Union</a:t>
            </a:r>
            <a:r>
              <a:rPr lang="fr-FR">
                <a:latin typeface="Calibri"/>
                <a:ea typeface="Calibri"/>
                <a:cs typeface="Calibri"/>
                <a:sym typeface="Calibri"/>
              </a:rPr>
              <a:t> par un responsable du traitement ou un sous-traitant qui n'est pas établi dans l'Union, lorsque les activités de traitement sont liées:</a:t>
            </a:r>
            <a:endParaRPr/>
          </a:p>
          <a:p>
            <a:pPr indent="-228600" lvl="2" marL="1143000" rtl="0" algn="l">
              <a:spcBef>
                <a:spcPts val="400"/>
              </a:spcBef>
              <a:spcAft>
                <a:spcPts val="0"/>
              </a:spcAft>
              <a:buSzPts val="1000"/>
              <a:buChar char="■"/>
            </a:pPr>
            <a:r>
              <a:rPr lang="fr-FR">
                <a:latin typeface="Calibri"/>
                <a:ea typeface="Calibri"/>
                <a:cs typeface="Calibri"/>
                <a:sym typeface="Calibri"/>
              </a:rPr>
              <a:t>a) </a:t>
            </a:r>
            <a:r>
              <a:rPr b="1" lang="fr-FR">
                <a:latin typeface="Calibri"/>
                <a:ea typeface="Calibri"/>
                <a:cs typeface="Calibri"/>
                <a:sym typeface="Calibri"/>
              </a:rPr>
              <a:t>à l'offre de biens ou de services </a:t>
            </a:r>
            <a:r>
              <a:rPr lang="fr-FR">
                <a:latin typeface="Calibri"/>
                <a:ea typeface="Calibri"/>
                <a:cs typeface="Calibri"/>
                <a:sym typeface="Calibri"/>
              </a:rPr>
              <a:t>à ces personnes concernées dans l'Union, qu'un paiement soit exigé ou non desdites personnes; ou</a:t>
            </a:r>
            <a:endParaRPr/>
          </a:p>
          <a:p>
            <a:pPr indent="-228600" lvl="2" marL="1143000" rtl="0" algn="l">
              <a:spcBef>
                <a:spcPts val="400"/>
              </a:spcBef>
              <a:spcAft>
                <a:spcPts val="0"/>
              </a:spcAft>
              <a:buSzPts val="1000"/>
              <a:buChar char="■"/>
            </a:pPr>
            <a:r>
              <a:rPr lang="fr-FR">
                <a:latin typeface="Calibri"/>
                <a:ea typeface="Calibri"/>
                <a:cs typeface="Calibri"/>
                <a:sym typeface="Calibri"/>
              </a:rPr>
              <a:t>b) </a:t>
            </a:r>
            <a:r>
              <a:rPr b="1" lang="fr-FR">
                <a:latin typeface="Calibri"/>
                <a:ea typeface="Calibri"/>
                <a:cs typeface="Calibri"/>
                <a:sym typeface="Calibri"/>
              </a:rPr>
              <a:t>au suivi du comportement</a:t>
            </a:r>
            <a:r>
              <a:rPr lang="fr-FR">
                <a:latin typeface="Calibri"/>
                <a:ea typeface="Calibri"/>
                <a:cs typeface="Calibri"/>
                <a:sym typeface="Calibri"/>
              </a:rPr>
              <a:t> de ces personnes, dans la mesure où il s'agit d'un comportement qui a lieu au sein de l'Union.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Dispositions générales</a:t>
            </a:r>
            <a:endParaRPr b="1">
              <a:solidFill>
                <a:srgbClr val="345A8A"/>
              </a:solidFill>
              <a:latin typeface="Times New Roman"/>
              <a:ea typeface="Times New Roman"/>
              <a:cs typeface="Times New Roman"/>
              <a:sym typeface="Times New Roman"/>
            </a:endParaRPr>
          </a:p>
        </p:txBody>
      </p:sp>
      <p:sp>
        <p:nvSpPr>
          <p:cNvPr id="343" name="Google Shape;343;p3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4 </a:t>
            </a:r>
            <a:r>
              <a:rPr b="1" lang="fr-FR">
                <a:solidFill>
                  <a:srgbClr val="4F81BD"/>
                </a:solidFill>
                <a:latin typeface="Calibri"/>
                <a:ea typeface="Calibri"/>
                <a:cs typeface="Calibri"/>
                <a:sym typeface="Calibri"/>
              </a:rPr>
              <a:t>Définitions</a:t>
            </a:r>
            <a:endParaRPr/>
          </a:p>
          <a:p>
            <a:pPr indent="-285750" lvl="1" marL="742950" rtl="0" algn="l">
              <a:spcBef>
                <a:spcPts val="400"/>
              </a:spcBef>
              <a:spcAft>
                <a:spcPts val="0"/>
              </a:spcAft>
              <a:buSzPts val="1100"/>
              <a:buChar char="■"/>
            </a:pPr>
            <a:r>
              <a:rPr lang="fr-FR">
                <a:latin typeface="Calibri"/>
                <a:ea typeface="Calibri"/>
                <a:cs typeface="Calibri"/>
                <a:sym typeface="Calibri"/>
              </a:rPr>
              <a:t>Aux fins du présent règlement, on entend par:</a:t>
            </a:r>
            <a:endParaRPr/>
          </a:p>
          <a:p>
            <a:pPr indent="-285750" lvl="1" marL="742950" rtl="0" algn="l">
              <a:spcBef>
                <a:spcPts val="400"/>
              </a:spcBef>
              <a:spcAft>
                <a:spcPts val="0"/>
              </a:spcAft>
              <a:buSzPts val="1100"/>
              <a:buChar char="■"/>
            </a:pPr>
            <a:r>
              <a:rPr lang="fr-FR">
                <a:latin typeface="Calibri"/>
                <a:ea typeface="Calibri"/>
                <a:cs typeface="Calibri"/>
                <a:sym typeface="Calibri"/>
              </a:rPr>
              <a:t>1. </a:t>
            </a:r>
            <a:r>
              <a:rPr b="1" lang="fr-FR">
                <a:latin typeface="Calibri"/>
                <a:ea typeface="Calibri"/>
                <a:cs typeface="Calibri"/>
                <a:sym typeface="Calibri"/>
              </a:rPr>
              <a:t>«données à caractère personnel»</a:t>
            </a:r>
            <a:r>
              <a:rPr lang="fr-FR">
                <a:latin typeface="Calibri"/>
                <a:ea typeface="Calibri"/>
                <a:cs typeface="Calibri"/>
                <a:sym typeface="Calibri"/>
              </a:rPr>
              <a:t>, toute information se rapportant à une personne physique identifiée ou identifiable (ci-après dénommée «personne concernée») ; est réputée être une «personne physique identifiable» </a:t>
            </a:r>
            <a:r>
              <a:rPr b="1" lang="fr-FR">
                <a:latin typeface="Calibri"/>
                <a:ea typeface="Calibri"/>
                <a:cs typeface="Calibri"/>
                <a:sym typeface="Calibri"/>
              </a:rPr>
              <a:t>une personne physique qui peut être identifiée, directement ou indirectement</a:t>
            </a:r>
            <a:r>
              <a:rPr lang="fr-FR">
                <a:latin typeface="Calibri"/>
                <a:ea typeface="Calibri"/>
                <a:cs typeface="Calibri"/>
                <a:sym typeface="Calibri"/>
              </a:rPr>
              <a:t>, notamment par référence à un identifiant, tel qu'un nom, un numéro d'identification, des données de localisation, un identifiant en ligne, ou à un ou plusieurs éléments spécifiques propres à son identité physique, physiologique, génétique, psychique, économique, culturelle ou sociale;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Exception pédagogique et de recherche</a:t>
            </a:r>
            <a:endParaRPr/>
          </a:p>
        </p:txBody>
      </p:sp>
      <p:sp>
        <p:nvSpPr>
          <p:cNvPr id="130" name="Google Shape;130;p4"/>
          <p:cNvSpPr txBox="1"/>
          <p:nvPr>
            <p:ph idx="1" type="body"/>
          </p:nvPr>
        </p:nvSpPr>
        <p:spPr>
          <a:xfrm>
            <a:off x="838200" y="2362200"/>
            <a:ext cx="7693025" cy="4495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i="1" lang="fr-FR" sz="1600"/>
              <a:t>Les droits d’auteur</a:t>
            </a:r>
            <a:endParaRPr/>
          </a:p>
          <a:p>
            <a:pPr indent="-285750" lvl="1" marL="742950" rtl="0" algn="l">
              <a:spcBef>
                <a:spcPts val="280"/>
              </a:spcBef>
              <a:spcAft>
                <a:spcPts val="0"/>
              </a:spcAft>
              <a:buSzPts val="770"/>
              <a:buChar char="■"/>
            </a:pPr>
            <a:r>
              <a:rPr lang="fr-FR" sz="1400"/>
              <a:t>Article L122-5</a:t>
            </a:r>
            <a:endParaRPr/>
          </a:p>
          <a:p>
            <a:pPr indent="-285750" lvl="1" marL="742950" rtl="0" algn="l">
              <a:spcBef>
                <a:spcPts val="280"/>
              </a:spcBef>
              <a:spcAft>
                <a:spcPts val="0"/>
              </a:spcAft>
              <a:buSzPts val="770"/>
              <a:buChar char="■"/>
            </a:pPr>
            <a:r>
              <a:rPr lang="fr-FR" sz="1400"/>
              <a:t>Lorsque l'œuvre a été divulguée, </a:t>
            </a:r>
            <a:r>
              <a:rPr b="1" lang="fr-FR" sz="1400"/>
              <a:t>l'auteur ne peut interdire</a:t>
            </a:r>
            <a:r>
              <a:rPr lang="fr-FR" sz="1400"/>
              <a:t> :</a:t>
            </a:r>
            <a:endParaRPr/>
          </a:p>
          <a:p>
            <a:pPr indent="-285750" lvl="1" marL="742950" rtl="0" algn="l">
              <a:spcBef>
                <a:spcPts val="280"/>
              </a:spcBef>
              <a:spcAft>
                <a:spcPts val="0"/>
              </a:spcAft>
              <a:buSzPts val="770"/>
              <a:buChar char="■"/>
            </a:pPr>
            <a:r>
              <a:rPr lang="fr-FR" sz="1400"/>
              <a:t>(…)</a:t>
            </a:r>
            <a:endParaRPr/>
          </a:p>
          <a:p>
            <a:pPr indent="-285750" lvl="1" marL="742950" rtl="0" algn="l">
              <a:spcBef>
                <a:spcPts val="280"/>
              </a:spcBef>
              <a:spcAft>
                <a:spcPts val="0"/>
              </a:spcAft>
              <a:buSzPts val="770"/>
              <a:buChar char="■"/>
            </a:pPr>
            <a:r>
              <a:rPr lang="fr-FR" sz="1400"/>
              <a:t>3º </a:t>
            </a:r>
            <a:r>
              <a:rPr b="1" lang="fr-FR" sz="1400"/>
              <a:t>Sous réserve que soient indiqués clairement le nom de l'auteur et la source</a:t>
            </a:r>
            <a:r>
              <a:rPr lang="fr-FR" sz="1400"/>
              <a:t> :</a:t>
            </a:r>
            <a:endParaRPr/>
          </a:p>
          <a:p>
            <a:pPr indent="-285750" lvl="1" marL="742950" rtl="0" algn="l">
              <a:spcBef>
                <a:spcPts val="280"/>
              </a:spcBef>
              <a:spcAft>
                <a:spcPts val="0"/>
              </a:spcAft>
              <a:buSzPts val="770"/>
              <a:buChar char="■"/>
            </a:pPr>
            <a:r>
              <a:rPr lang="fr-FR" sz="1400"/>
              <a:t>(…)</a:t>
            </a:r>
            <a:endParaRPr/>
          </a:p>
          <a:p>
            <a:pPr indent="-285750" lvl="1" marL="742950" rtl="0" algn="l">
              <a:spcBef>
                <a:spcPts val="280"/>
              </a:spcBef>
              <a:spcAft>
                <a:spcPts val="0"/>
              </a:spcAft>
              <a:buSzPts val="770"/>
              <a:buChar char="■"/>
            </a:pPr>
            <a:r>
              <a:rPr lang="fr-FR" sz="1400"/>
              <a:t>   e) </a:t>
            </a:r>
            <a:r>
              <a:rPr b="1" lang="fr-FR" sz="1400"/>
              <a:t>La représentation ou la reproduction d'extraits d'oeuvres</a:t>
            </a:r>
            <a:r>
              <a:rPr lang="fr-FR" sz="1400"/>
              <a:t>, </a:t>
            </a:r>
            <a:r>
              <a:rPr b="1" lang="fr-FR" sz="1400"/>
              <a:t>sous réserve des oeuvres conçues à des fins pédagogiques</a:t>
            </a:r>
            <a:r>
              <a:rPr lang="fr-FR" sz="1400"/>
              <a:t>, </a:t>
            </a:r>
            <a:r>
              <a:rPr b="1" lang="fr-FR" sz="1400"/>
              <a:t>des partitions de musique et des oeuvres réalisées pour une édition numérique de l'écrit</a:t>
            </a:r>
            <a:r>
              <a:rPr lang="fr-FR" sz="1400"/>
              <a:t>, </a:t>
            </a:r>
            <a:r>
              <a:rPr b="1" lang="fr-FR" sz="1400"/>
              <a:t>à des fins exclusives d'illustration dans le cadre de l'enseignement et de la recherche</a:t>
            </a:r>
            <a:r>
              <a:rPr lang="fr-FR" sz="1400"/>
              <a:t>, à l'exclusion de toute activité ludique ou récréative, dès lors que le public auquel cette représentation ou cette reproduction est destinée est composé majoritairement d'élèves, d'étudiants, d'enseignants ou de chercheurs directement concernés, que l'utilisation de cette représentation ou cette reproduction ne donne lieu à aucune exploitation commerciale et qu'elle est compensée par une rémunération négociée sur une base forfaitaire sans préjudice de la cession du droit de reproduction par reprographie mentionnée à l'article L. 122-10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Dispositions générales</a:t>
            </a:r>
            <a:endParaRPr b="1">
              <a:solidFill>
                <a:srgbClr val="345A8A"/>
              </a:solidFill>
              <a:latin typeface="Times New Roman"/>
              <a:ea typeface="Times New Roman"/>
              <a:cs typeface="Times New Roman"/>
              <a:sym typeface="Times New Roman"/>
            </a:endParaRPr>
          </a:p>
        </p:txBody>
      </p:sp>
      <p:sp>
        <p:nvSpPr>
          <p:cNvPr id="349" name="Google Shape;349;p4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4 </a:t>
            </a:r>
            <a:r>
              <a:rPr b="1" lang="fr-FR">
                <a:solidFill>
                  <a:srgbClr val="4F81BD"/>
                </a:solidFill>
                <a:latin typeface="Calibri"/>
                <a:ea typeface="Calibri"/>
                <a:cs typeface="Calibri"/>
                <a:sym typeface="Calibri"/>
              </a:rPr>
              <a:t>Définitions</a:t>
            </a:r>
            <a:endParaRPr/>
          </a:p>
          <a:p>
            <a:pPr indent="-285750" lvl="1" marL="742950" rtl="0" algn="l">
              <a:spcBef>
                <a:spcPts val="400"/>
              </a:spcBef>
              <a:spcAft>
                <a:spcPts val="0"/>
              </a:spcAft>
              <a:buSzPts val="1100"/>
              <a:buChar char="■"/>
            </a:pPr>
            <a:r>
              <a:rPr lang="fr-FR">
                <a:latin typeface="Calibri"/>
                <a:ea typeface="Calibri"/>
                <a:cs typeface="Calibri"/>
                <a:sym typeface="Calibri"/>
              </a:rPr>
              <a:t>Aux fins du présent règlement, on entend par:</a:t>
            </a:r>
            <a:endParaRPr/>
          </a:p>
          <a:p>
            <a:pPr indent="-285750" lvl="1" marL="742950" rtl="0" algn="l">
              <a:spcBef>
                <a:spcPts val="400"/>
              </a:spcBef>
              <a:spcAft>
                <a:spcPts val="0"/>
              </a:spcAft>
              <a:buSzPts val="1100"/>
              <a:buChar char="■"/>
            </a:pPr>
            <a:r>
              <a:rPr lang="fr-FR">
                <a:latin typeface="Calibri"/>
                <a:ea typeface="Calibri"/>
                <a:cs typeface="Calibri"/>
                <a:sym typeface="Calibri"/>
              </a:rPr>
              <a:t>(...)</a:t>
            </a:r>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«traitement»</a:t>
            </a:r>
            <a:r>
              <a:rPr lang="fr-FR">
                <a:latin typeface="Calibri"/>
                <a:ea typeface="Calibri"/>
                <a:cs typeface="Calibri"/>
                <a:sym typeface="Calibri"/>
              </a:rPr>
              <a:t>, toute opération ou tout ensemble d'opérations effectuées ou non à l'aide de procédés automatisés et appliquées à des données ou des ensembles de données à caractère personnel, telles que la collecte, l'enregistrement, l'organisation, la structuration, la conservation, l'adaptation ou la modification, l'extraction, la consultation, l'utilisation, la communication par transmission, la diffusion ou toute autre forme de mise à disposition, le rapprochement ou l'interconnexion, la limitation, l'effacement ou la destruction;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Licéité, loyauté et transparence</a:t>
            </a:r>
            <a:endParaRPr b="1">
              <a:solidFill>
                <a:srgbClr val="345A8A"/>
              </a:solidFill>
              <a:latin typeface="Times New Roman"/>
              <a:ea typeface="Times New Roman"/>
              <a:cs typeface="Times New Roman"/>
              <a:sym typeface="Times New Roman"/>
            </a:endParaRPr>
          </a:p>
        </p:txBody>
      </p:sp>
      <p:sp>
        <p:nvSpPr>
          <p:cNvPr id="355" name="Google Shape;355;p4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5</a:t>
            </a:r>
            <a:br>
              <a:rPr b="1" lang="fr-FR">
                <a:solidFill>
                  <a:srgbClr val="4F81BD"/>
                </a:solidFill>
                <a:latin typeface="Calibri"/>
                <a:ea typeface="Calibri"/>
                <a:cs typeface="Calibri"/>
                <a:sym typeface="Calibri"/>
              </a:rPr>
            </a:b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Les données à caractère personnel doivent être:</a:t>
            </a:r>
            <a:endParaRPr/>
          </a:p>
          <a:p>
            <a:pPr indent="-228600" lvl="2" marL="1143000" rtl="0" algn="l">
              <a:spcBef>
                <a:spcPts val="400"/>
              </a:spcBef>
              <a:spcAft>
                <a:spcPts val="0"/>
              </a:spcAft>
              <a:buSzPts val="1000"/>
              <a:buChar char="■"/>
            </a:pPr>
            <a:r>
              <a:rPr lang="fr-FR">
                <a:latin typeface="Calibri"/>
                <a:ea typeface="Calibri"/>
                <a:cs typeface="Calibri"/>
                <a:sym typeface="Calibri"/>
              </a:rPr>
              <a:t>a) traitées de </a:t>
            </a:r>
            <a:r>
              <a:rPr b="1" lang="fr-FR">
                <a:latin typeface="Calibri"/>
                <a:ea typeface="Calibri"/>
                <a:cs typeface="Calibri"/>
                <a:sym typeface="Calibri"/>
              </a:rPr>
              <a:t>manière licite, loyale et transparente</a:t>
            </a:r>
            <a:r>
              <a:rPr lang="fr-FR">
                <a:latin typeface="Calibri"/>
                <a:ea typeface="Calibri"/>
                <a:cs typeface="Calibri"/>
                <a:sym typeface="Calibri"/>
              </a:rPr>
              <a:t> au regard de la personne concernée;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Finalités du traitement</a:t>
            </a:r>
            <a:endParaRPr b="1">
              <a:solidFill>
                <a:srgbClr val="345A8A"/>
              </a:solidFill>
              <a:latin typeface="Times New Roman"/>
              <a:ea typeface="Times New Roman"/>
              <a:cs typeface="Times New Roman"/>
              <a:sym typeface="Times New Roman"/>
            </a:endParaRPr>
          </a:p>
        </p:txBody>
      </p:sp>
      <p:sp>
        <p:nvSpPr>
          <p:cNvPr id="361" name="Google Shape;361;p4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5</a:t>
            </a:r>
            <a:br>
              <a:rPr b="1" lang="fr-FR">
                <a:solidFill>
                  <a:srgbClr val="4F81BD"/>
                </a:solidFill>
                <a:latin typeface="Calibri"/>
                <a:ea typeface="Calibri"/>
                <a:cs typeface="Calibri"/>
                <a:sym typeface="Calibri"/>
              </a:rPr>
            </a:b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Les données à caractère personnel doivent être:</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b) collectées pour des </a:t>
            </a:r>
            <a:r>
              <a:rPr b="1" lang="fr-FR">
                <a:latin typeface="Calibri"/>
                <a:ea typeface="Calibri"/>
                <a:cs typeface="Calibri"/>
                <a:sym typeface="Calibri"/>
              </a:rPr>
              <a:t>finalités déterminées, explicites et légitimes</a:t>
            </a:r>
            <a:r>
              <a:rPr lang="fr-FR">
                <a:latin typeface="Calibri"/>
                <a:ea typeface="Calibri"/>
                <a:cs typeface="Calibri"/>
                <a:sym typeface="Calibri"/>
              </a:rPr>
              <a:t>, </a:t>
            </a:r>
            <a:r>
              <a:rPr b="1" lang="fr-FR">
                <a:latin typeface="Calibri"/>
                <a:ea typeface="Calibri"/>
                <a:cs typeface="Calibri"/>
                <a:sym typeface="Calibri"/>
              </a:rPr>
              <a:t>et ne pas être traitées ultérieurement d'une manière incompatible avec ces finalités</a:t>
            </a:r>
            <a:r>
              <a:rPr lang="fr-FR">
                <a:latin typeface="Calibri"/>
                <a:ea typeface="Calibri"/>
                <a:cs typeface="Calibri"/>
                <a:sym typeface="Calibri"/>
              </a:rPr>
              <a:t>; </a:t>
            </a:r>
            <a:endParaRPr/>
          </a:p>
          <a:p>
            <a:pPr indent="0" lvl="0" marL="0" rtl="0" algn="l">
              <a:spcBef>
                <a:spcPts val="370"/>
              </a:spcBef>
              <a:spcAft>
                <a:spcPts val="0"/>
              </a:spcAft>
              <a:buSzPct val="60000"/>
              <a:buFont typeface="Noto Sans Symbols"/>
              <a:buNone/>
            </a:pPr>
            <a:r>
              <a:rPr b="1" i="1" lang="fr-FR">
                <a:latin typeface="Calibri"/>
                <a:ea typeface="Calibri"/>
                <a:cs typeface="Calibri"/>
                <a:sym typeface="Calibri"/>
              </a:rPr>
              <a:t>Exception :</a:t>
            </a:r>
            <a:endParaRPr/>
          </a:p>
          <a:p>
            <a:pPr indent="-228600" lvl="2" marL="1143000" rtl="0" algn="l">
              <a:spcBef>
                <a:spcPts val="370"/>
              </a:spcBef>
              <a:spcAft>
                <a:spcPts val="0"/>
              </a:spcAft>
              <a:buSzPct val="50000"/>
              <a:buChar char="■"/>
            </a:pPr>
            <a:r>
              <a:rPr lang="fr-FR">
                <a:latin typeface="Calibri"/>
                <a:ea typeface="Calibri"/>
                <a:cs typeface="Calibri"/>
                <a:sym typeface="Calibri"/>
              </a:rPr>
              <a:t>le traitement ultérieur à des </a:t>
            </a:r>
            <a:r>
              <a:rPr b="1" lang="fr-FR">
                <a:latin typeface="Calibri"/>
                <a:ea typeface="Calibri"/>
                <a:cs typeface="Calibri"/>
                <a:sym typeface="Calibri"/>
              </a:rPr>
              <a:t>fins archivistiques dans l'intérêt public</a:t>
            </a:r>
            <a:r>
              <a:rPr lang="fr-FR">
                <a:latin typeface="Calibri"/>
                <a:ea typeface="Calibri"/>
                <a:cs typeface="Calibri"/>
                <a:sym typeface="Calibri"/>
              </a:rPr>
              <a:t>, à </a:t>
            </a:r>
            <a:r>
              <a:rPr b="1" lang="fr-FR">
                <a:latin typeface="Calibri"/>
                <a:ea typeface="Calibri"/>
                <a:cs typeface="Calibri"/>
                <a:sym typeface="Calibri"/>
              </a:rPr>
              <a:t>des fins de recherche scientifique ou historique </a:t>
            </a:r>
            <a:r>
              <a:rPr lang="fr-FR">
                <a:latin typeface="Calibri"/>
                <a:ea typeface="Calibri"/>
                <a:cs typeface="Calibri"/>
                <a:sym typeface="Calibri"/>
              </a:rPr>
              <a:t>ou </a:t>
            </a:r>
            <a:r>
              <a:rPr b="1" lang="fr-FR">
                <a:latin typeface="Calibri"/>
                <a:ea typeface="Calibri"/>
                <a:cs typeface="Calibri"/>
                <a:sym typeface="Calibri"/>
              </a:rPr>
              <a:t>à des fins statistiques</a:t>
            </a:r>
            <a:r>
              <a:rPr lang="fr-FR">
                <a:latin typeface="Calibri"/>
                <a:ea typeface="Calibri"/>
                <a:cs typeface="Calibri"/>
                <a:sym typeface="Calibri"/>
              </a:rPr>
              <a:t> n'est pas considéré, conformément à l'article 89, paragraphe 1, comme incompatible avec les finalités initiales (limitation des finalités);</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Minimisation des données</a:t>
            </a:r>
            <a:endParaRPr b="1">
              <a:solidFill>
                <a:srgbClr val="345A8A"/>
              </a:solidFill>
              <a:latin typeface="Times New Roman"/>
              <a:ea typeface="Times New Roman"/>
              <a:cs typeface="Times New Roman"/>
              <a:sym typeface="Times New Roman"/>
            </a:endParaRPr>
          </a:p>
        </p:txBody>
      </p:sp>
      <p:sp>
        <p:nvSpPr>
          <p:cNvPr id="367" name="Google Shape;367;p4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5</a:t>
            </a:r>
            <a:br>
              <a:rPr b="1" lang="fr-FR">
                <a:solidFill>
                  <a:srgbClr val="4F81BD"/>
                </a:solidFill>
                <a:latin typeface="Calibri"/>
                <a:ea typeface="Calibri"/>
                <a:cs typeface="Calibri"/>
                <a:sym typeface="Calibri"/>
              </a:rPr>
            </a:b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Les données à caractère personnel doivent être: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c) </a:t>
            </a:r>
            <a:r>
              <a:rPr b="1" lang="fr-FR">
                <a:latin typeface="Calibri"/>
                <a:ea typeface="Calibri"/>
                <a:cs typeface="Calibri"/>
                <a:sym typeface="Calibri"/>
              </a:rPr>
              <a:t>adéquates, pertinentes et limitées à ce qui est nécessaire au regard des finalités</a:t>
            </a:r>
            <a:r>
              <a:rPr lang="fr-FR">
                <a:latin typeface="Calibri"/>
                <a:ea typeface="Calibri"/>
                <a:cs typeface="Calibri"/>
                <a:sym typeface="Calibri"/>
              </a:rPr>
              <a:t> pour lesquelles elles sont traitées ;</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Limitation de la conservation</a:t>
            </a:r>
            <a:endParaRPr b="1">
              <a:solidFill>
                <a:srgbClr val="345A8A"/>
              </a:solidFill>
              <a:latin typeface="Times New Roman"/>
              <a:ea typeface="Times New Roman"/>
              <a:cs typeface="Times New Roman"/>
              <a:sym typeface="Times New Roman"/>
            </a:endParaRPr>
          </a:p>
        </p:txBody>
      </p:sp>
      <p:sp>
        <p:nvSpPr>
          <p:cNvPr id="373" name="Google Shape;373;p4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5</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Les données à caractère personnel doivent être: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e) </a:t>
            </a:r>
            <a:r>
              <a:rPr b="1" lang="fr-FR">
                <a:latin typeface="Calibri"/>
                <a:ea typeface="Calibri"/>
                <a:cs typeface="Calibri"/>
                <a:sym typeface="Calibri"/>
              </a:rPr>
              <a:t>conservées</a:t>
            </a:r>
            <a:r>
              <a:rPr lang="fr-FR">
                <a:latin typeface="Calibri"/>
                <a:ea typeface="Calibri"/>
                <a:cs typeface="Calibri"/>
                <a:sym typeface="Calibri"/>
              </a:rPr>
              <a:t> sous une forme permettant l'identification des personnes concernées </a:t>
            </a:r>
            <a:r>
              <a:rPr b="1" lang="fr-FR">
                <a:latin typeface="Calibri"/>
                <a:ea typeface="Calibri"/>
                <a:cs typeface="Calibri"/>
                <a:sym typeface="Calibri"/>
              </a:rPr>
              <a:t>pendant une durée n'excédant pas celle nécessaire</a:t>
            </a:r>
            <a:r>
              <a:rPr lang="fr-FR">
                <a:latin typeface="Calibri"/>
                <a:ea typeface="Calibri"/>
                <a:cs typeface="Calibri"/>
                <a:sym typeface="Calibri"/>
              </a:rPr>
              <a:t> au regard des finalités pour lesquelles elles sont traitées; </a:t>
            </a:r>
            <a:endParaRPr/>
          </a:p>
          <a:p>
            <a:pPr indent="0" lvl="0" marL="0" rtl="0" algn="l">
              <a:spcBef>
                <a:spcPts val="400"/>
              </a:spcBef>
              <a:spcAft>
                <a:spcPts val="0"/>
              </a:spcAft>
              <a:buSzPts val="1200"/>
              <a:buFont typeface="Noto Sans Symbols"/>
              <a:buNone/>
            </a:pPr>
            <a:r>
              <a:rPr i="1" lang="fr-FR">
                <a:latin typeface="Calibri"/>
                <a:ea typeface="Calibri"/>
                <a:cs typeface="Calibri"/>
                <a:sym typeface="Calibri"/>
              </a:rPr>
              <a:t>Exceptions :</a:t>
            </a:r>
            <a:endParaRPr/>
          </a:p>
          <a:p>
            <a:pPr indent="-228600" lvl="2" marL="1143000" rtl="0" algn="l">
              <a:spcBef>
                <a:spcPts val="400"/>
              </a:spcBef>
              <a:spcAft>
                <a:spcPts val="0"/>
              </a:spcAft>
              <a:buSzPts val="1000"/>
              <a:buChar char="■"/>
            </a:pPr>
            <a:r>
              <a:rPr lang="fr-FR">
                <a:latin typeface="Calibri"/>
                <a:ea typeface="Calibri"/>
                <a:cs typeface="Calibri"/>
                <a:sym typeface="Calibri"/>
              </a:rPr>
              <a:t>les données à caractère personnel peuvent être conservées pour des durées plus longues dans la mesure où elles seront traitées exclusivement </a:t>
            </a:r>
            <a:r>
              <a:rPr b="1" lang="fr-FR">
                <a:latin typeface="Calibri"/>
                <a:ea typeface="Calibri"/>
                <a:cs typeface="Calibri"/>
                <a:sym typeface="Calibri"/>
              </a:rPr>
              <a:t>à des fins archivistiques dans l'intérêt public</a:t>
            </a:r>
            <a:r>
              <a:rPr lang="fr-FR">
                <a:latin typeface="Calibri"/>
                <a:ea typeface="Calibri"/>
                <a:cs typeface="Calibri"/>
                <a:sym typeface="Calibri"/>
              </a:rPr>
              <a:t>, </a:t>
            </a:r>
            <a:r>
              <a:rPr b="1" lang="fr-FR">
                <a:latin typeface="Calibri"/>
                <a:ea typeface="Calibri"/>
                <a:cs typeface="Calibri"/>
                <a:sym typeface="Calibri"/>
              </a:rPr>
              <a:t>à des fins de recherche scientifique ou historique ou à des fins statistiques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Intégrité et confidentialité</a:t>
            </a:r>
            <a:endParaRPr b="1">
              <a:solidFill>
                <a:srgbClr val="345A8A"/>
              </a:solidFill>
              <a:latin typeface="Times New Roman"/>
              <a:ea typeface="Times New Roman"/>
              <a:cs typeface="Times New Roman"/>
              <a:sym typeface="Times New Roman"/>
            </a:endParaRPr>
          </a:p>
        </p:txBody>
      </p:sp>
      <p:sp>
        <p:nvSpPr>
          <p:cNvPr id="379" name="Google Shape;379;p4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5 </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Les données à caractère personnel doivent être: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f) </a:t>
            </a:r>
            <a:r>
              <a:rPr b="1" lang="fr-FR">
                <a:latin typeface="Calibri"/>
                <a:ea typeface="Calibri"/>
                <a:cs typeface="Calibri"/>
                <a:sym typeface="Calibri"/>
              </a:rPr>
              <a:t>traitées de façon à garantir une sécurité appropriée</a:t>
            </a:r>
            <a:r>
              <a:rPr lang="fr-FR">
                <a:latin typeface="Calibri"/>
                <a:ea typeface="Calibri"/>
                <a:cs typeface="Calibri"/>
                <a:sym typeface="Calibri"/>
              </a:rPr>
              <a:t> des données à caractère personnel, y compris la protection contre le traitement non autorisé ou illicite et contre la perte, la destruction ou les dégâts d'origine accidentelle, </a:t>
            </a:r>
            <a:r>
              <a:rPr b="1" lang="fr-FR">
                <a:latin typeface="Calibri"/>
                <a:ea typeface="Calibri"/>
                <a:cs typeface="Calibri"/>
                <a:sym typeface="Calibri"/>
              </a:rPr>
              <a:t>à l'aide de mesures techniques ou organisationnelles appropriées</a:t>
            </a:r>
            <a:r>
              <a:rPr lang="fr-FR">
                <a:latin typeface="Calibri"/>
                <a:ea typeface="Calibri"/>
                <a:cs typeface="Calibri"/>
                <a:sym typeface="Calibri"/>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Responsabilité juridique et preuve</a:t>
            </a:r>
            <a:endParaRPr b="1">
              <a:solidFill>
                <a:srgbClr val="345A8A"/>
              </a:solidFill>
              <a:latin typeface="Times New Roman"/>
              <a:ea typeface="Times New Roman"/>
              <a:cs typeface="Times New Roman"/>
              <a:sym typeface="Times New Roman"/>
            </a:endParaRPr>
          </a:p>
        </p:txBody>
      </p:sp>
      <p:sp>
        <p:nvSpPr>
          <p:cNvPr id="385" name="Google Shape;385;p4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5</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2.   Le responsable du traitement est responsable du respect du paragraphe 1 et </a:t>
            </a:r>
            <a:r>
              <a:rPr b="1" lang="fr-FR">
                <a:latin typeface="Calibri"/>
                <a:ea typeface="Calibri"/>
                <a:cs typeface="Calibri"/>
                <a:sym typeface="Calibri"/>
              </a:rPr>
              <a:t>est en mesure de démontrer</a:t>
            </a:r>
            <a:r>
              <a:rPr lang="fr-FR">
                <a:latin typeface="Calibri"/>
                <a:ea typeface="Calibri"/>
                <a:cs typeface="Calibri"/>
                <a:sym typeface="Calibri"/>
              </a:rPr>
              <a:t> que celui-ci est respecté.</a:t>
            </a:r>
            <a:endParaRPr>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Licéité du traitement</a:t>
            </a:r>
            <a:endParaRPr b="1">
              <a:solidFill>
                <a:srgbClr val="345A8A"/>
              </a:solidFill>
              <a:latin typeface="Times New Roman"/>
              <a:ea typeface="Times New Roman"/>
              <a:cs typeface="Times New Roman"/>
              <a:sym typeface="Times New Roman"/>
            </a:endParaRPr>
          </a:p>
        </p:txBody>
      </p:sp>
      <p:sp>
        <p:nvSpPr>
          <p:cNvPr id="392" name="Google Shape;392;p4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6</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 traitement n'est licite que si, et dans la mesure où, </a:t>
            </a:r>
            <a:r>
              <a:rPr b="1" lang="fr-FR">
                <a:latin typeface="Calibri"/>
                <a:ea typeface="Calibri"/>
                <a:cs typeface="Calibri"/>
                <a:sym typeface="Calibri"/>
              </a:rPr>
              <a:t>au moins une des conditions </a:t>
            </a:r>
            <a:r>
              <a:rPr lang="fr-FR">
                <a:latin typeface="Calibri"/>
                <a:ea typeface="Calibri"/>
                <a:cs typeface="Calibri"/>
                <a:sym typeface="Calibri"/>
              </a:rPr>
              <a:t>suivantes est remplie:</a:t>
            </a:r>
            <a:endParaRPr/>
          </a:p>
          <a:p>
            <a:pPr indent="-228600" lvl="2" marL="1143000" rtl="0" algn="l">
              <a:spcBef>
                <a:spcPts val="400"/>
              </a:spcBef>
              <a:spcAft>
                <a:spcPts val="0"/>
              </a:spcAft>
              <a:buSzPts val="1000"/>
              <a:buChar char="■"/>
            </a:pPr>
            <a:r>
              <a:rPr lang="fr-FR">
                <a:latin typeface="Calibri"/>
                <a:ea typeface="Calibri"/>
                <a:cs typeface="Calibri"/>
                <a:sym typeface="Calibri"/>
              </a:rPr>
              <a:t>a) la personne concernée a </a:t>
            </a:r>
            <a:r>
              <a:rPr b="1" lang="fr-FR">
                <a:latin typeface="Calibri"/>
                <a:ea typeface="Calibri"/>
                <a:cs typeface="Calibri"/>
                <a:sym typeface="Calibri"/>
              </a:rPr>
              <a:t>consenti</a:t>
            </a:r>
            <a:r>
              <a:rPr lang="fr-FR">
                <a:latin typeface="Calibri"/>
                <a:ea typeface="Calibri"/>
                <a:cs typeface="Calibri"/>
                <a:sym typeface="Calibri"/>
              </a:rPr>
              <a:t> au traitement de ses données à caractère personnel pour une ou plusieurs finalités spécifiques;</a:t>
            </a:r>
            <a:endParaRPr/>
          </a:p>
          <a:p>
            <a:pPr indent="-228600" lvl="2" marL="1143000" rtl="0" algn="l">
              <a:spcBef>
                <a:spcPts val="400"/>
              </a:spcBef>
              <a:spcAft>
                <a:spcPts val="0"/>
              </a:spcAft>
              <a:buSzPts val="1000"/>
              <a:buChar char="■"/>
            </a:pPr>
            <a:r>
              <a:rPr lang="fr-FR">
                <a:latin typeface="Calibri"/>
                <a:ea typeface="Calibri"/>
                <a:cs typeface="Calibri"/>
                <a:sym typeface="Calibri"/>
              </a:rPr>
              <a:t>b) le traitement est nécessaire à </a:t>
            </a:r>
            <a:r>
              <a:rPr b="1" lang="fr-FR">
                <a:latin typeface="Calibri"/>
                <a:ea typeface="Calibri"/>
                <a:cs typeface="Calibri"/>
                <a:sym typeface="Calibri"/>
              </a:rPr>
              <a:t>l'exécution d'un contrat </a:t>
            </a:r>
            <a:r>
              <a:rPr lang="fr-FR">
                <a:latin typeface="Calibri"/>
                <a:ea typeface="Calibri"/>
                <a:cs typeface="Calibri"/>
                <a:sym typeface="Calibri"/>
              </a:rPr>
              <a:t>auquel la personne concernée est partie ou à l'exécution de mesures précontractuelles prises à la demande de celle-ci;</a:t>
            </a:r>
            <a:endParaRPr/>
          </a:p>
          <a:p>
            <a:pPr indent="-228600" lvl="2" marL="1143000" rtl="0" algn="l">
              <a:spcBef>
                <a:spcPts val="400"/>
              </a:spcBef>
              <a:spcAft>
                <a:spcPts val="0"/>
              </a:spcAft>
              <a:buSzPts val="1000"/>
              <a:buChar char="■"/>
            </a:pPr>
            <a:r>
              <a:rPr lang="fr-FR">
                <a:latin typeface="Calibri"/>
                <a:ea typeface="Calibri"/>
                <a:cs typeface="Calibri"/>
                <a:sym typeface="Calibri"/>
              </a:rPr>
              <a:t>c) le traitement est nécessaire au respect d'une </a:t>
            </a:r>
            <a:r>
              <a:rPr b="1" lang="fr-FR">
                <a:latin typeface="Calibri"/>
                <a:ea typeface="Calibri"/>
                <a:cs typeface="Calibri"/>
                <a:sym typeface="Calibri"/>
              </a:rPr>
              <a:t>obligation légale</a:t>
            </a:r>
            <a:r>
              <a:rPr lang="fr-FR">
                <a:latin typeface="Calibri"/>
                <a:ea typeface="Calibri"/>
                <a:cs typeface="Calibri"/>
                <a:sym typeface="Calibri"/>
              </a:rPr>
              <a:t> à laquelle le responsable du traitement est soumis;</a:t>
            </a:r>
            <a:endParaRPr/>
          </a:p>
          <a:p>
            <a:pPr indent="-228600" lvl="2" marL="1143000" rtl="0" algn="l">
              <a:spcBef>
                <a:spcPts val="400"/>
              </a:spcBef>
              <a:spcAft>
                <a:spcPts val="0"/>
              </a:spcAft>
              <a:buSzPts val="1000"/>
              <a:buChar char="■"/>
            </a:pPr>
            <a:r>
              <a:rPr lang="fr-FR">
                <a:latin typeface="Calibri"/>
                <a:ea typeface="Calibri"/>
                <a:cs typeface="Calibri"/>
                <a:sym typeface="Calibri"/>
              </a:rPr>
              <a:t>d) le traitement est nécessaire à la </a:t>
            </a:r>
            <a:r>
              <a:rPr b="1" lang="fr-FR">
                <a:latin typeface="Calibri"/>
                <a:ea typeface="Calibri"/>
                <a:cs typeface="Calibri"/>
                <a:sym typeface="Calibri"/>
              </a:rPr>
              <a:t>sauvegarde des intérêts vitaux</a:t>
            </a:r>
            <a:r>
              <a:rPr lang="fr-FR">
                <a:latin typeface="Calibri"/>
                <a:ea typeface="Calibri"/>
                <a:cs typeface="Calibri"/>
                <a:sym typeface="Calibri"/>
              </a:rPr>
              <a:t> de la personne concernée ou d'une autre personne physique;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Licéité du traitement</a:t>
            </a:r>
            <a:endParaRPr b="1">
              <a:solidFill>
                <a:srgbClr val="345A8A"/>
              </a:solidFill>
              <a:latin typeface="Times New Roman"/>
              <a:ea typeface="Times New Roman"/>
              <a:cs typeface="Times New Roman"/>
              <a:sym typeface="Times New Roman"/>
            </a:endParaRPr>
          </a:p>
        </p:txBody>
      </p:sp>
      <p:sp>
        <p:nvSpPr>
          <p:cNvPr id="399" name="Google Shape;399;p4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6 </a:t>
            </a:r>
            <a:endParaRPr/>
          </a:p>
          <a:p>
            <a:pPr indent="-285750" lvl="1" marL="742950" rtl="0" algn="l">
              <a:spcBef>
                <a:spcPts val="370"/>
              </a:spcBef>
              <a:spcAft>
                <a:spcPts val="0"/>
              </a:spcAft>
              <a:buSzPct val="55000"/>
              <a:buChar char="■"/>
            </a:pPr>
            <a:r>
              <a:rPr lang="fr-FR">
                <a:latin typeface="Calibri"/>
                <a:ea typeface="Calibri"/>
                <a:cs typeface="Calibri"/>
                <a:sym typeface="Calibri"/>
              </a:rPr>
              <a:t>1.   Le traitement n'est licite que si, et dans la mesure où, au moins une des conditions suivantes est remplie:</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e) le traitement est nécessaire à </a:t>
            </a:r>
            <a:r>
              <a:rPr b="1" lang="fr-FR">
                <a:latin typeface="Calibri"/>
                <a:ea typeface="Calibri"/>
                <a:cs typeface="Calibri"/>
                <a:sym typeface="Calibri"/>
              </a:rPr>
              <a:t>l'exécution d'une mission d'intérêt public</a:t>
            </a:r>
            <a:r>
              <a:rPr lang="fr-FR">
                <a:latin typeface="Calibri"/>
                <a:ea typeface="Calibri"/>
                <a:cs typeface="Calibri"/>
                <a:sym typeface="Calibri"/>
              </a:rPr>
              <a:t> ou relevant de l'exercice de l'autorité publique dont est investi le responsable du traitement;</a:t>
            </a:r>
            <a:endParaRPr/>
          </a:p>
          <a:p>
            <a:pPr indent="-228600" lvl="2" marL="1143000" rtl="0" algn="l">
              <a:spcBef>
                <a:spcPts val="370"/>
              </a:spcBef>
              <a:spcAft>
                <a:spcPts val="0"/>
              </a:spcAft>
              <a:buSzPct val="50000"/>
              <a:buChar char="■"/>
            </a:pPr>
            <a:r>
              <a:rPr lang="fr-FR">
                <a:latin typeface="Calibri"/>
                <a:ea typeface="Calibri"/>
                <a:cs typeface="Calibri"/>
                <a:sym typeface="Calibri"/>
              </a:rPr>
              <a:t>f) le traitement est nécessaire aux </a:t>
            </a:r>
            <a:r>
              <a:rPr b="1" lang="fr-FR">
                <a:latin typeface="Calibri"/>
                <a:ea typeface="Calibri"/>
                <a:cs typeface="Calibri"/>
                <a:sym typeface="Calibri"/>
              </a:rPr>
              <a:t>fins des intérêts légitimes </a:t>
            </a:r>
            <a:r>
              <a:rPr lang="fr-FR">
                <a:latin typeface="Calibri"/>
                <a:ea typeface="Calibri"/>
                <a:cs typeface="Calibri"/>
                <a:sym typeface="Calibri"/>
              </a:rPr>
              <a:t>poursuivis par le responsable du traitement ou par un tiers, à moins que ne prévalent les intérêts ou les libertés et droits fondamentaux de la personne concernée qui exigent une protection des données à caractère personnel, </a:t>
            </a:r>
            <a:r>
              <a:rPr b="1" lang="fr-FR">
                <a:latin typeface="Calibri"/>
                <a:ea typeface="Calibri"/>
                <a:cs typeface="Calibri"/>
                <a:sym typeface="Calibri"/>
              </a:rPr>
              <a:t>notamment lorsque la personne concernée est un enfant.</a:t>
            </a:r>
            <a:endParaRPr/>
          </a:p>
          <a:p>
            <a:pPr indent="-285750" lvl="1" marL="742950" rtl="0" algn="l">
              <a:spcBef>
                <a:spcPts val="370"/>
              </a:spcBef>
              <a:spcAft>
                <a:spcPts val="0"/>
              </a:spcAft>
              <a:buSzPct val="55000"/>
              <a:buChar char="■"/>
            </a:pPr>
            <a:r>
              <a:rPr b="1" lang="fr-FR">
                <a:latin typeface="Calibri"/>
                <a:ea typeface="Calibri"/>
                <a:cs typeface="Calibri"/>
                <a:sym typeface="Calibri"/>
              </a:rPr>
              <a:t>Le point f) du premier alinéa ne s'applique pas au traitement effectué par les autorités publiques dans l'exécution de leurs missions.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Conditions applicables au consentement</a:t>
            </a:r>
            <a:endParaRPr b="1">
              <a:solidFill>
                <a:srgbClr val="345A8A"/>
              </a:solidFill>
              <a:latin typeface="Times New Roman"/>
              <a:ea typeface="Times New Roman"/>
              <a:cs typeface="Times New Roman"/>
              <a:sym typeface="Times New Roman"/>
            </a:endParaRPr>
          </a:p>
        </p:txBody>
      </p:sp>
      <p:sp>
        <p:nvSpPr>
          <p:cNvPr id="406" name="Google Shape;406;p4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7 </a:t>
            </a:r>
            <a:endParaRPr/>
          </a:p>
          <a:p>
            <a:pPr indent="-285750" lvl="1" marL="742950" rtl="0" algn="l">
              <a:spcBef>
                <a:spcPts val="400"/>
              </a:spcBef>
              <a:spcAft>
                <a:spcPts val="0"/>
              </a:spcAft>
              <a:buSzPts val="1100"/>
              <a:buChar char="■"/>
            </a:pPr>
            <a:r>
              <a:rPr lang="fr-FR">
                <a:latin typeface="Calibri"/>
                <a:ea typeface="Calibri"/>
                <a:cs typeface="Calibri"/>
                <a:sym typeface="Calibri"/>
              </a:rPr>
              <a:t>1.   Dans les cas où le traitement repose sur le consentement, le responsable du traitement est en mesure de </a:t>
            </a:r>
            <a:r>
              <a:rPr b="1" lang="fr-FR">
                <a:latin typeface="Calibri"/>
                <a:ea typeface="Calibri"/>
                <a:cs typeface="Calibri"/>
                <a:sym typeface="Calibri"/>
              </a:rPr>
              <a:t>démontrer que la personne concernée a donné son consentement</a:t>
            </a:r>
            <a:r>
              <a:rPr lang="fr-FR">
                <a:latin typeface="Calibri"/>
                <a:ea typeface="Calibri"/>
                <a:cs typeface="Calibri"/>
                <a:sym typeface="Calibri"/>
              </a:rPr>
              <a:t> au traitement de données à caractère personnel la concernant.</a:t>
            </a:r>
            <a:endParaRPr/>
          </a:p>
          <a:p>
            <a:pPr indent="-215900" lvl="1" marL="742950" rtl="0" algn="l">
              <a:spcBef>
                <a:spcPts val="400"/>
              </a:spcBef>
              <a:spcAft>
                <a:spcPts val="0"/>
              </a:spcAft>
              <a:buSzPts val="1100"/>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La disposition qui ne sert à rien !</a:t>
            </a:r>
            <a:endParaRPr/>
          </a:p>
        </p:txBody>
      </p:sp>
      <p:sp>
        <p:nvSpPr>
          <p:cNvPr id="136" name="Google Shape;136;p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SzPts val="1100"/>
              <a:buChar char="■"/>
            </a:pPr>
            <a:r>
              <a:rPr lang="fr-FR"/>
              <a:t>Article L122-7-1</a:t>
            </a:r>
            <a:endParaRPr/>
          </a:p>
          <a:p>
            <a:pPr indent="-285750" lvl="1" marL="742950" rtl="0" algn="l">
              <a:spcBef>
                <a:spcPts val="400"/>
              </a:spcBef>
              <a:spcAft>
                <a:spcPts val="0"/>
              </a:spcAft>
              <a:buSzPts val="1100"/>
              <a:buChar char="■"/>
            </a:pPr>
            <a:r>
              <a:rPr lang="fr-FR"/>
              <a:t> </a:t>
            </a:r>
            <a:r>
              <a:rPr b="1" lang="fr-FR"/>
              <a:t>L'auteur est libre de mettre ses oeuvres gratuitement à la disposition du public</a:t>
            </a:r>
            <a:r>
              <a:rPr lang="fr-FR"/>
              <a:t>, sous réserve des droits des éventuels coauteurs et de ceux des tiers ainsi que dans le respect des conventions qu'il a conclues.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Retrait du consentement</a:t>
            </a:r>
            <a:endParaRPr b="1">
              <a:solidFill>
                <a:srgbClr val="345A8A"/>
              </a:solidFill>
              <a:latin typeface="Times New Roman"/>
              <a:ea typeface="Times New Roman"/>
              <a:cs typeface="Times New Roman"/>
              <a:sym typeface="Times New Roman"/>
            </a:endParaRPr>
          </a:p>
        </p:txBody>
      </p:sp>
      <p:sp>
        <p:nvSpPr>
          <p:cNvPr id="413" name="Google Shape;413;p5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7 </a:t>
            </a:r>
            <a:endParaRPr/>
          </a:p>
          <a:p>
            <a:pPr indent="-342900" lvl="0" marL="342900" rtl="0" algn="l">
              <a:spcBef>
                <a:spcPts val="400"/>
              </a:spcBef>
              <a:spcAft>
                <a:spcPts val="0"/>
              </a:spcAft>
              <a:buSzPts val="1200"/>
              <a:buChar char="■"/>
            </a:pPr>
            <a:r>
              <a:rPr lang="fr-FR">
                <a:latin typeface="Calibri"/>
                <a:ea typeface="Calibri"/>
                <a:cs typeface="Calibri"/>
                <a:sym typeface="Calibri"/>
              </a:rPr>
              <a:t>(…)</a:t>
            </a:r>
            <a:endParaRPr/>
          </a:p>
          <a:p>
            <a:pPr indent="-285750" lvl="1" marL="742950" rtl="0" algn="l">
              <a:spcBef>
                <a:spcPts val="400"/>
              </a:spcBef>
              <a:spcAft>
                <a:spcPts val="0"/>
              </a:spcAft>
              <a:buSzPts val="1100"/>
              <a:buChar char="■"/>
            </a:pPr>
            <a:r>
              <a:rPr lang="fr-FR">
                <a:latin typeface="Calibri"/>
                <a:ea typeface="Calibri"/>
                <a:cs typeface="Calibri"/>
                <a:sym typeface="Calibri"/>
              </a:rPr>
              <a:t>3.   La personne concernée </a:t>
            </a:r>
            <a:r>
              <a:rPr b="1" lang="fr-FR">
                <a:latin typeface="Calibri"/>
                <a:ea typeface="Calibri"/>
                <a:cs typeface="Calibri"/>
                <a:sym typeface="Calibri"/>
              </a:rPr>
              <a:t>a le droit de retirer son consentement </a:t>
            </a:r>
            <a:r>
              <a:rPr lang="fr-FR">
                <a:latin typeface="Calibri"/>
                <a:ea typeface="Calibri"/>
                <a:cs typeface="Calibri"/>
                <a:sym typeface="Calibri"/>
              </a:rPr>
              <a:t>à tout moment. Le retrait du consentement ne compromet pas la licéité du traitement fondé sur le consentement effectué avant ce retrait. La personne concernée en est informée avant de donner son consentement. </a:t>
            </a:r>
            <a:r>
              <a:rPr b="1" lang="fr-FR">
                <a:latin typeface="Calibri"/>
                <a:ea typeface="Calibri"/>
                <a:cs typeface="Calibri"/>
                <a:sym typeface="Calibri"/>
              </a:rPr>
              <a:t>Il est aussi simple de retirer que de donner son consentement.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Traitement portant sur des catégories particulières de données à caractère personnel</a:t>
            </a:r>
            <a:endParaRPr b="1">
              <a:solidFill>
                <a:srgbClr val="345A8A"/>
              </a:solidFill>
              <a:latin typeface="Times New Roman"/>
              <a:ea typeface="Times New Roman"/>
              <a:cs typeface="Times New Roman"/>
              <a:sym typeface="Times New Roman"/>
            </a:endParaRPr>
          </a:p>
        </p:txBody>
      </p:sp>
      <p:sp>
        <p:nvSpPr>
          <p:cNvPr id="419" name="Google Shape;419;p5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9 </a:t>
            </a:r>
            <a:endParaRPr/>
          </a:p>
          <a:p>
            <a:pPr indent="-285750" lvl="1" marL="742950" rtl="0" algn="l">
              <a:spcBef>
                <a:spcPts val="400"/>
              </a:spcBef>
              <a:spcAft>
                <a:spcPts val="0"/>
              </a:spcAft>
              <a:buSzPts val="1100"/>
              <a:buChar char="■"/>
            </a:pPr>
            <a:r>
              <a:rPr lang="fr-FR">
                <a:latin typeface="Calibri"/>
                <a:ea typeface="Calibri"/>
                <a:cs typeface="Calibri"/>
                <a:sym typeface="Calibri"/>
              </a:rPr>
              <a:t>1.   Le traitement des données à caractère personnel qui révèle l'origine raciale ou ethnique, les opinions politiques, les convictions religieuses ou philosophiques ou l'appartenance syndicale, ainsi que le traitement des données génétiques, des données biométriques aux fins d'identifier une personne physique de manière unique, des données concernant la santé ou des données concernant la vie sexuelle ou l'orientation sexuelle d'une personne physique </a:t>
            </a:r>
            <a:r>
              <a:rPr b="1" lang="fr-FR">
                <a:latin typeface="Calibri"/>
                <a:ea typeface="Calibri"/>
                <a:cs typeface="Calibri"/>
                <a:sym typeface="Calibri"/>
              </a:rPr>
              <a:t>sont interdits.</a:t>
            </a:r>
            <a:endParaRPr/>
          </a:p>
          <a:p>
            <a:pPr indent="0" lvl="1" marL="228600" rtl="0" algn="l">
              <a:spcBef>
                <a:spcPts val="400"/>
              </a:spcBef>
              <a:spcAft>
                <a:spcPts val="0"/>
              </a:spcAft>
              <a:buSzPts val="1100"/>
              <a:buFont typeface="Noto Sans Symbols"/>
              <a:buNone/>
            </a:pPr>
            <a:r>
              <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Traitement portant sur des catégories particulières de données à caractère personnel</a:t>
            </a:r>
            <a:endParaRPr b="1">
              <a:solidFill>
                <a:srgbClr val="345A8A"/>
              </a:solidFill>
              <a:latin typeface="Times New Roman"/>
              <a:ea typeface="Times New Roman"/>
              <a:cs typeface="Times New Roman"/>
              <a:sym typeface="Times New Roman"/>
            </a:endParaRPr>
          </a:p>
        </p:txBody>
      </p:sp>
      <p:sp>
        <p:nvSpPr>
          <p:cNvPr id="426" name="Google Shape;426;p5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9 </a:t>
            </a:r>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Le paragraphe 1 ne s'applique</a:t>
            </a:r>
            <a:r>
              <a:rPr lang="fr-FR">
                <a:latin typeface="Calibri"/>
                <a:ea typeface="Calibri"/>
                <a:cs typeface="Calibri"/>
                <a:sym typeface="Calibri"/>
              </a:rPr>
              <a:t> pas si l'une des conditions suivantes est remplie:</a:t>
            </a:r>
            <a:endParaRPr/>
          </a:p>
          <a:p>
            <a:pPr indent="-228600" lvl="2" marL="1143000" rtl="0" algn="l">
              <a:spcBef>
                <a:spcPts val="400"/>
              </a:spcBef>
              <a:spcAft>
                <a:spcPts val="0"/>
              </a:spcAft>
              <a:buSzPts val="1000"/>
              <a:buChar char="■"/>
            </a:pPr>
            <a:r>
              <a:rPr lang="fr-FR">
                <a:latin typeface="Calibri"/>
                <a:ea typeface="Calibri"/>
                <a:cs typeface="Calibri"/>
                <a:sym typeface="Calibri"/>
              </a:rPr>
              <a:t>a) la personne concernée a donné </a:t>
            </a:r>
            <a:r>
              <a:rPr b="1" lang="fr-FR">
                <a:latin typeface="Calibri"/>
                <a:ea typeface="Calibri"/>
                <a:cs typeface="Calibri"/>
                <a:sym typeface="Calibri"/>
              </a:rPr>
              <a:t>son consentement explicite </a:t>
            </a:r>
            <a:r>
              <a:rPr lang="fr-FR">
                <a:latin typeface="Calibri"/>
                <a:ea typeface="Calibri"/>
                <a:cs typeface="Calibri"/>
                <a:sym typeface="Calibri"/>
              </a:rPr>
              <a:t>au traitement de ces données à caractère personnel pour une ou plusieurs finalités spécifiques, sauf lorsque le droit de l'Union ou le droit de l'État membre prévoit que l'interdiction visée au paragraphe 1 ne peut pas être levée par la personne concernée;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Traitement portant sur des catégories particulières de données à caractère personnel</a:t>
            </a:r>
            <a:endParaRPr b="1">
              <a:solidFill>
                <a:srgbClr val="345A8A"/>
              </a:solidFill>
              <a:latin typeface="Times New Roman"/>
              <a:ea typeface="Times New Roman"/>
              <a:cs typeface="Times New Roman"/>
              <a:sym typeface="Times New Roman"/>
            </a:endParaRPr>
          </a:p>
        </p:txBody>
      </p:sp>
      <p:sp>
        <p:nvSpPr>
          <p:cNvPr id="432" name="Google Shape;432;p5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9 </a:t>
            </a:r>
            <a:endParaRPr/>
          </a:p>
          <a:p>
            <a:pPr indent="-285750" lvl="1" marL="742950" rtl="0" algn="l">
              <a:spcBef>
                <a:spcPts val="370"/>
              </a:spcBef>
              <a:spcAft>
                <a:spcPts val="0"/>
              </a:spcAft>
              <a:buSzPct val="55000"/>
              <a:buChar char="■"/>
            </a:pPr>
            <a:r>
              <a:rPr lang="fr-FR">
                <a:latin typeface="Calibri"/>
                <a:ea typeface="Calibri"/>
                <a:cs typeface="Calibri"/>
                <a:sym typeface="Calibri"/>
              </a:rPr>
              <a:t>2. </a:t>
            </a:r>
            <a:r>
              <a:rPr b="1" lang="fr-FR">
                <a:latin typeface="Calibri"/>
                <a:ea typeface="Calibri"/>
                <a:cs typeface="Calibri"/>
                <a:sym typeface="Calibri"/>
              </a:rPr>
              <a:t>Le paragraphe 1 ne s'applique pas </a:t>
            </a:r>
            <a:r>
              <a:rPr lang="fr-FR">
                <a:latin typeface="Calibri"/>
                <a:ea typeface="Calibri"/>
                <a:cs typeface="Calibri"/>
                <a:sym typeface="Calibri"/>
              </a:rPr>
              <a:t>si l'une des conditions suivantes est remplie:</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b) le traitement est nécessaire aux fins de </a:t>
            </a:r>
            <a:r>
              <a:rPr b="1" lang="fr-FR">
                <a:latin typeface="Calibri"/>
                <a:ea typeface="Calibri"/>
                <a:cs typeface="Calibri"/>
                <a:sym typeface="Calibri"/>
              </a:rPr>
              <a:t>l'exécution des obligations </a:t>
            </a:r>
            <a:r>
              <a:rPr lang="fr-FR">
                <a:latin typeface="Calibri"/>
                <a:ea typeface="Calibri"/>
                <a:cs typeface="Calibri"/>
                <a:sym typeface="Calibri"/>
              </a:rPr>
              <a:t>et de l'exercice des droits propres au responsable du traitement ou à la personne concernée en matière de </a:t>
            </a:r>
            <a:r>
              <a:rPr b="1" lang="fr-FR">
                <a:latin typeface="Calibri"/>
                <a:ea typeface="Calibri"/>
                <a:cs typeface="Calibri"/>
                <a:sym typeface="Calibri"/>
              </a:rPr>
              <a:t>droit du travail</a:t>
            </a:r>
            <a:r>
              <a:rPr lang="fr-FR">
                <a:latin typeface="Calibri"/>
                <a:ea typeface="Calibri"/>
                <a:cs typeface="Calibri"/>
                <a:sym typeface="Calibri"/>
              </a:rPr>
              <a:t>, de la </a:t>
            </a:r>
            <a:r>
              <a:rPr b="1" lang="fr-FR">
                <a:latin typeface="Calibri"/>
                <a:ea typeface="Calibri"/>
                <a:cs typeface="Calibri"/>
                <a:sym typeface="Calibri"/>
              </a:rPr>
              <a:t>sécurité sociale </a:t>
            </a:r>
            <a:r>
              <a:rPr lang="fr-FR">
                <a:latin typeface="Calibri"/>
                <a:ea typeface="Calibri"/>
                <a:cs typeface="Calibri"/>
                <a:sym typeface="Calibri"/>
              </a:rPr>
              <a:t>et de la </a:t>
            </a:r>
            <a:r>
              <a:rPr b="1" lang="fr-FR">
                <a:latin typeface="Calibri"/>
                <a:ea typeface="Calibri"/>
                <a:cs typeface="Calibri"/>
                <a:sym typeface="Calibri"/>
              </a:rPr>
              <a:t>protection sociale</a:t>
            </a:r>
            <a:r>
              <a:rPr lang="fr-FR">
                <a:latin typeface="Calibri"/>
                <a:ea typeface="Calibri"/>
                <a:cs typeface="Calibri"/>
                <a:sym typeface="Calibri"/>
              </a:rPr>
              <a:t>, dans la mesure où </a:t>
            </a:r>
            <a:r>
              <a:rPr b="1" lang="fr-FR">
                <a:latin typeface="Calibri"/>
                <a:ea typeface="Calibri"/>
                <a:cs typeface="Calibri"/>
                <a:sym typeface="Calibri"/>
              </a:rPr>
              <a:t>ce traitement est autorisé par le droit de l'Union, par le droit d'un État membre ou par une convention collective </a:t>
            </a:r>
            <a:r>
              <a:rPr lang="fr-FR">
                <a:latin typeface="Calibri"/>
                <a:ea typeface="Calibri"/>
                <a:cs typeface="Calibri"/>
                <a:sym typeface="Calibri"/>
              </a:rPr>
              <a:t>conclue en vertu du droit d'un État membre qui prévoit des garanties appropriées pour les droits fondamentaux et les intérêts de la personne concernée;</a:t>
            </a:r>
            <a:endParaRPr/>
          </a:p>
          <a:p>
            <a:pPr indent="-228600" lvl="2" marL="1143000" rtl="0" algn="l">
              <a:spcBef>
                <a:spcPts val="370"/>
              </a:spcBef>
              <a:spcAft>
                <a:spcPts val="0"/>
              </a:spcAft>
              <a:buSzPct val="50000"/>
              <a:buChar char="■"/>
            </a:pPr>
            <a:r>
              <a:rPr lang="fr-FR">
                <a:latin typeface="Calibri"/>
                <a:ea typeface="Calibri"/>
                <a:cs typeface="Calibri"/>
                <a:sym typeface="Calibri"/>
              </a:rPr>
              <a:t>c) le traitement est </a:t>
            </a:r>
            <a:r>
              <a:rPr b="1" lang="fr-FR">
                <a:latin typeface="Calibri"/>
                <a:ea typeface="Calibri"/>
                <a:cs typeface="Calibri"/>
                <a:sym typeface="Calibri"/>
              </a:rPr>
              <a:t>nécessaire à la sauvegarde des intérêts vitaux</a:t>
            </a:r>
            <a:r>
              <a:rPr lang="fr-FR">
                <a:latin typeface="Calibri"/>
                <a:ea typeface="Calibri"/>
                <a:cs typeface="Calibri"/>
                <a:sym typeface="Calibri"/>
              </a:rPr>
              <a:t> de la personne concernée ou d'une autre personne physique, dans le cas où la personne concernée se trouve dans l'incapacité physique ou juridique de donner son consentement;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Traitement portant sur des catégories particulières de données à caractère personnel</a:t>
            </a:r>
            <a:endParaRPr b="1">
              <a:solidFill>
                <a:srgbClr val="345A8A"/>
              </a:solidFill>
              <a:latin typeface="Times New Roman"/>
              <a:ea typeface="Times New Roman"/>
              <a:cs typeface="Times New Roman"/>
              <a:sym typeface="Times New Roman"/>
            </a:endParaRPr>
          </a:p>
        </p:txBody>
      </p:sp>
      <p:sp>
        <p:nvSpPr>
          <p:cNvPr id="438" name="Google Shape;438;p5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9 </a:t>
            </a:r>
            <a:endParaRPr/>
          </a:p>
          <a:p>
            <a:pPr indent="-285750" lvl="1" marL="742950" rtl="0" algn="l">
              <a:spcBef>
                <a:spcPts val="400"/>
              </a:spcBef>
              <a:spcAft>
                <a:spcPts val="0"/>
              </a:spcAft>
              <a:buSzPts val="1100"/>
              <a:buChar char="■"/>
            </a:pPr>
            <a:r>
              <a:rPr lang="fr-FR">
                <a:latin typeface="Calibri"/>
                <a:ea typeface="Calibri"/>
                <a:cs typeface="Calibri"/>
                <a:sym typeface="Calibri"/>
              </a:rPr>
              <a:t>2. Le paragraphe 1 ne s'applique pas si l'une des conditions suivantes est remplie: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d) le traitement est effectué, dans le cadre de leurs activités légitimes et moyennant les garanties appropriées, par </a:t>
            </a:r>
            <a:r>
              <a:rPr b="1" lang="fr-FR">
                <a:latin typeface="Calibri"/>
                <a:ea typeface="Calibri"/>
                <a:cs typeface="Calibri"/>
                <a:sym typeface="Calibri"/>
              </a:rPr>
              <a:t>une fondation, une association ou tout autre organisme à but non lucratif et poursuivant une finalité </a:t>
            </a:r>
            <a:r>
              <a:rPr lang="fr-FR">
                <a:latin typeface="Calibri"/>
                <a:ea typeface="Calibri"/>
                <a:cs typeface="Calibri"/>
                <a:sym typeface="Calibri"/>
              </a:rPr>
              <a:t>politique, philosophique, religieuse ou syndicale, à condition que ledit traitement se rapporte exclusivement aux membres ou aux anciens membres dudit organisme ou aux personnes entretenant avec celui-ci des contacts réguliers en liaison avec ses finalités et que les données à caractère personnel ne soient pas communiquées en dehors de cet organisme sans le consentement des personnes concernées;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Traitement portant sur des catégories particulières de données à caractère personnel</a:t>
            </a:r>
            <a:endParaRPr b="1">
              <a:solidFill>
                <a:srgbClr val="345A8A"/>
              </a:solidFill>
              <a:latin typeface="Times New Roman"/>
              <a:ea typeface="Times New Roman"/>
              <a:cs typeface="Times New Roman"/>
              <a:sym typeface="Times New Roman"/>
            </a:endParaRPr>
          </a:p>
        </p:txBody>
      </p:sp>
      <p:sp>
        <p:nvSpPr>
          <p:cNvPr id="444" name="Google Shape;444;p5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9 </a:t>
            </a:r>
            <a:endParaRPr/>
          </a:p>
          <a:p>
            <a:pPr indent="-285750" lvl="1" marL="742950" rtl="0" algn="l">
              <a:spcBef>
                <a:spcPts val="400"/>
              </a:spcBef>
              <a:spcAft>
                <a:spcPts val="0"/>
              </a:spcAft>
              <a:buSzPts val="1100"/>
              <a:buChar char="■"/>
            </a:pPr>
            <a:r>
              <a:rPr lang="fr-FR">
                <a:latin typeface="Calibri"/>
                <a:ea typeface="Calibri"/>
                <a:cs typeface="Calibri"/>
                <a:sym typeface="Calibri"/>
              </a:rPr>
              <a:t>2. Le paragraphe 1 ne s'applique pas si l'une des conditions suivantes est remplie: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e) le traitement porte sur des données à caractère personnel qui sont </a:t>
            </a:r>
            <a:r>
              <a:rPr b="1" lang="fr-FR">
                <a:latin typeface="Calibri"/>
                <a:ea typeface="Calibri"/>
                <a:cs typeface="Calibri"/>
                <a:sym typeface="Calibri"/>
              </a:rPr>
              <a:t>manifestement rendues publiques par la personne concernée</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f) le traitement est nécessaire à la constatation, à l'exercice ou à la défense d'un droit en justice ou chaque fois que des juridictions agissent dans le cadre de leur fonction juridictionnelle;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Droits de la personne concernée</a:t>
            </a:r>
            <a:endParaRPr b="1">
              <a:solidFill>
                <a:srgbClr val="345A8A"/>
              </a:solidFill>
              <a:latin typeface="Times New Roman"/>
              <a:ea typeface="Times New Roman"/>
              <a:cs typeface="Times New Roman"/>
              <a:sym typeface="Times New Roman"/>
            </a:endParaRPr>
          </a:p>
        </p:txBody>
      </p:sp>
      <p:sp>
        <p:nvSpPr>
          <p:cNvPr id="450" name="Google Shape;450;p5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lang="fr-FR">
                <a:solidFill>
                  <a:srgbClr val="4F81BD"/>
                </a:solidFill>
                <a:latin typeface="Calibri"/>
                <a:ea typeface="Calibri"/>
                <a:cs typeface="Calibri"/>
                <a:sym typeface="Calibri"/>
              </a:rPr>
              <a:t>Informations à fournir lorsque des données à caractère personnel sont collectées auprès de la personne concernée</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Informations à fournir lorsque les données à caractère personnel n'ont pas été collectées auprès de la personne concernée</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d'accès de la personne concernée</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d’information en cas de transfert de données </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à une copie des données</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de rectification</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à l'effacement («droit à l'oubli») </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à la limitation du traitement </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Obligation de notification en ce qui concerne la rectification ou l'effacement de données à caractère personnel ou la limitation du traitement </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à la portabilité des données </a:t>
            </a:r>
            <a:endParaRPr/>
          </a:p>
          <a:p>
            <a:pPr indent="-342900" lvl="0" marL="342900" rtl="0" algn="l">
              <a:spcBef>
                <a:spcPts val="370"/>
              </a:spcBef>
              <a:spcAft>
                <a:spcPts val="0"/>
              </a:spcAft>
              <a:buSzPct val="60000"/>
              <a:buChar char="■"/>
            </a:pPr>
            <a:r>
              <a:rPr b="1" lang="fr-FR">
                <a:solidFill>
                  <a:srgbClr val="4F81BD"/>
                </a:solidFill>
                <a:latin typeface="Calibri"/>
                <a:ea typeface="Calibri"/>
                <a:cs typeface="Calibri"/>
                <a:sym typeface="Calibri"/>
              </a:rPr>
              <a:t>Droit d'opposition </a:t>
            </a:r>
            <a:endParaRPr/>
          </a:p>
          <a:p>
            <a:pPr indent="-272415" lvl="0" marL="342900" rtl="0" algn="l">
              <a:spcBef>
                <a:spcPts val="370"/>
              </a:spcBef>
              <a:spcAft>
                <a:spcPts val="0"/>
              </a:spcAft>
              <a:buSzPct val="60000"/>
              <a:buNone/>
            </a:pPr>
            <a:r>
              <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None/>
            </a:pPr>
            <a:r>
              <a:rPr b="1" lang="fr-FR">
                <a:solidFill>
                  <a:srgbClr val="4F81BD"/>
                </a:solidFill>
                <a:latin typeface="Calibri"/>
                <a:ea typeface="Calibri"/>
                <a:cs typeface="Calibri"/>
                <a:sym typeface="Calibri"/>
              </a:rPr>
              <a:t>Informations à fournir lorsque des données à caractère personnel sont collectées auprès de la personne concernée</a:t>
            </a:r>
            <a:endParaRPr/>
          </a:p>
        </p:txBody>
      </p:sp>
      <p:sp>
        <p:nvSpPr>
          <p:cNvPr id="456" name="Google Shape;456;p5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13 </a:t>
            </a:r>
            <a:endParaRPr/>
          </a:p>
          <a:p>
            <a:pPr indent="0" lvl="0" marL="0" rtl="0" algn="l">
              <a:spcBef>
                <a:spcPts val="370"/>
              </a:spcBef>
              <a:spcAft>
                <a:spcPts val="0"/>
              </a:spcAft>
              <a:buSzPct val="60000"/>
              <a:buNone/>
            </a:pPr>
            <a:r>
              <a:rPr lang="fr-FR">
                <a:latin typeface="Calibri"/>
                <a:ea typeface="Calibri"/>
                <a:cs typeface="Calibri"/>
                <a:sym typeface="Calibri"/>
              </a:rPr>
              <a:t>1.   Lorsque des données à caractère personnel relatives à une personne concernée sont collectées </a:t>
            </a:r>
            <a:r>
              <a:rPr b="1" lang="fr-FR">
                <a:latin typeface="Calibri"/>
                <a:ea typeface="Calibri"/>
                <a:cs typeface="Calibri"/>
                <a:sym typeface="Calibri"/>
              </a:rPr>
              <a:t>auprès de cette personne</a:t>
            </a:r>
            <a:r>
              <a:rPr lang="fr-FR">
                <a:latin typeface="Calibri"/>
                <a:ea typeface="Calibri"/>
                <a:cs typeface="Calibri"/>
                <a:sym typeface="Calibri"/>
              </a:rPr>
              <a:t>, </a:t>
            </a:r>
            <a:r>
              <a:rPr b="1" lang="fr-FR">
                <a:latin typeface="Calibri"/>
                <a:ea typeface="Calibri"/>
                <a:cs typeface="Calibri"/>
                <a:sym typeface="Calibri"/>
              </a:rPr>
              <a:t>le responsable du traitement lui fournit</a:t>
            </a:r>
            <a:r>
              <a:rPr lang="fr-FR">
                <a:latin typeface="Calibri"/>
                <a:ea typeface="Calibri"/>
                <a:cs typeface="Calibri"/>
                <a:sym typeface="Calibri"/>
              </a:rPr>
              <a:t>, au moment où les données en question sont obtenues, toutes les informations suivantes:</a:t>
            </a:r>
            <a:endParaRPr/>
          </a:p>
          <a:p>
            <a:pPr indent="-228600" lvl="2" marL="1143000" rtl="0" algn="l">
              <a:spcBef>
                <a:spcPts val="370"/>
              </a:spcBef>
              <a:spcAft>
                <a:spcPts val="0"/>
              </a:spcAft>
              <a:buSzPct val="50000"/>
              <a:buChar char="■"/>
            </a:pPr>
            <a:r>
              <a:rPr lang="fr-FR">
                <a:latin typeface="Calibri"/>
                <a:ea typeface="Calibri"/>
                <a:cs typeface="Calibri"/>
                <a:sym typeface="Calibri"/>
              </a:rPr>
              <a:t>a) l'identité et les coordonnées du responsable du traitement et, le cas échéant, du représentant du responsable du traitement</a:t>
            </a:r>
            <a:endParaRPr/>
          </a:p>
          <a:p>
            <a:pPr indent="-228600" lvl="2" marL="1143000" rtl="0" algn="l">
              <a:spcBef>
                <a:spcPts val="370"/>
              </a:spcBef>
              <a:spcAft>
                <a:spcPts val="0"/>
              </a:spcAft>
              <a:buSzPct val="50000"/>
              <a:buChar char="■"/>
            </a:pPr>
            <a:r>
              <a:rPr lang="fr-FR">
                <a:latin typeface="Calibri"/>
                <a:ea typeface="Calibri"/>
                <a:cs typeface="Calibri"/>
                <a:sym typeface="Calibri"/>
              </a:rPr>
              <a:t>b) le cas échéant, les coordonnées du délégué à la protection des données;</a:t>
            </a:r>
            <a:endParaRPr/>
          </a:p>
          <a:p>
            <a:pPr indent="-228600" lvl="2" marL="1143000" rtl="0" algn="l">
              <a:spcBef>
                <a:spcPts val="370"/>
              </a:spcBef>
              <a:spcAft>
                <a:spcPts val="0"/>
              </a:spcAft>
              <a:buSzPct val="50000"/>
              <a:buChar char="■"/>
            </a:pPr>
            <a:r>
              <a:rPr lang="fr-FR">
                <a:latin typeface="Calibri"/>
                <a:ea typeface="Calibri"/>
                <a:cs typeface="Calibri"/>
                <a:sym typeface="Calibri"/>
              </a:rPr>
              <a:t>c) les finalités du traitement auquel sont destinées les données à caractère personnel ainsi que la base juridique du traitement;</a:t>
            </a:r>
            <a:endParaRPr/>
          </a:p>
          <a:p>
            <a:pPr indent="-228600" lvl="2" marL="1143000" rtl="0" algn="l">
              <a:spcBef>
                <a:spcPts val="370"/>
              </a:spcBef>
              <a:spcAft>
                <a:spcPts val="0"/>
              </a:spcAft>
              <a:buSzPct val="50000"/>
              <a:buChar char="■"/>
            </a:pPr>
            <a:r>
              <a:rPr lang="fr-FR">
                <a:latin typeface="Calibri"/>
                <a:ea typeface="Calibri"/>
                <a:cs typeface="Calibri"/>
                <a:sym typeface="Calibri"/>
              </a:rPr>
              <a:t>d) lorsque le traitement est fondé sur l'article 6, paragraphe 1, point f), les intérêts légitimes poursuivis par le responsable du traitement ou par un tiers;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None/>
            </a:pPr>
            <a:r>
              <a:rPr b="1" lang="fr-FR">
                <a:solidFill>
                  <a:srgbClr val="4F81BD"/>
                </a:solidFill>
                <a:latin typeface="Calibri"/>
                <a:ea typeface="Calibri"/>
                <a:cs typeface="Calibri"/>
                <a:sym typeface="Calibri"/>
              </a:rPr>
              <a:t>Informations à fournir lorsque des données à caractère personnel sont collectées auprès de la personne concernée</a:t>
            </a:r>
            <a:endParaRPr b="1">
              <a:solidFill>
                <a:srgbClr val="345A8A"/>
              </a:solidFill>
              <a:latin typeface="Times New Roman"/>
              <a:ea typeface="Times New Roman"/>
              <a:cs typeface="Times New Roman"/>
              <a:sym typeface="Times New Roman"/>
            </a:endParaRPr>
          </a:p>
        </p:txBody>
      </p:sp>
      <p:sp>
        <p:nvSpPr>
          <p:cNvPr id="462" name="Google Shape;462;p5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080"/>
              <a:buChar char="■"/>
            </a:pPr>
            <a:r>
              <a:rPr b="1" i="1" lang="fr-FR" sz="1800">
                <a:solidFill>
                  <a:srgbClr val="4F81BD"/>
                </a:solidFill>
                <a:latin typeface="Calibri"/>
                <a:ea typeface="Calibri"/>
                <a:cs typeface="Calibri"/>
                <a:sym typeface="Calibri"/>
              </a:rPr>
              <a:t>Article 13</a:t>
            </a:r>
            <a:endParaRPr/>
          </a:p>
          <a:p>
            <a:pPr indent="0" lvl="0" marL="0" rtl="0" algn="l">
              <a:spcBef>
                <a:spcPts val="360"/>
              </a:spcBef>
              <a:spcAft>
                <a:spcPts val="0"/>
              </a:spcAft>
              <a:buSzPts val="1080"/>
              <a:buNone/>
            </a:pPr>
            <a:r>
              <a:rPr b="1" i="1" lang="fr-FR" sz="1800">
                <a:latin typeface="Calibri"/>
                <a:ea typeface="Calibri"/>
                <a:cs typeface="Calibri"/>
                <a:sym typeface="Calibri"/>
              </a:rPr>
              <a:t>2. </a:t>
            </a:r>
            <a:r>
              <a:rPr b="1" lang="fr-FR" sz="1800">
                <a:latin typeface="Calibri"/>
                <a:ea typeface="Calibri"/>
                <a:cs typeface="Calibri"/>
                <a:sym typeface="Calibri"/>
              </a:rPr>
              <a:t>En plus des informations visées au paragraphe 1</a:t>
            </a:r>
            <a:r>
              <a:rPr lang="fr-FR" sz="1800">
                <a:latin typeface="Calibri"/>
                <a:ea typeface="Calibri"/>
                <a:cs typeface="Calibri"/>
                <a:sym typeface="Calibri"/>
              </a:rPr>
              <a:t>, (…) :</a:t>
            </a:r>
            <a:endParaRPr/>
          </a:p>
          <a:p>
            <a:pPr indent="-285750" lvl="1" marL="742950" rtl="0" algn="l">
              <a:spcBef>
                <a:spcPts val="360"/>
              </a:spcBef>
              <a:spcAft>
                <a:spcPts val="0"/>
              </a:spcAft>
              <a:buSzPts val="990"/>
              <a:buChar char="■"/>
            </a:pPr>
            <a:r>
              <a:rPr lang="fr-FR" sz="1800">
                <a:latin typeface="Calibri"/>
                <a:ea typeface="Calibri"/>
                <a:cs typeface="Calibri"/>
                <a:sym typeface="Calibri"/>
              </a:rPr>
              <a:t>a) </a:t>
            </a:r>
            <a:r>
              <a:rPr b="1" lang="fr-FR" sz="1800">
                <a:latin typeface="Calibri"/>
                <a:ea typeface="Calibri"/>
                <a:cs typeface="Calibri"/>
                <a:sym typeface="Calibri"/>
              </a:rPr>
              <a:t>la durée de conservation des données </a:t>
            </a:r>
            <a:r>
              <a:rPr lang="fr-FR" sz="1800">
                <a:latin typeface="Calibri"/>
                <a:ea typeface="Calibri"/>
                <a:cs typeface="Calibri"/>
                <a:sym typeface="Calibri"/>
              </a:rPr>
              <a:t>à caractère personnel ou, lorsque ce n'est pas possible, les critères utilisés pour déterminer cette durée;</a:t>
            </a:r>
            <a:endParaRPr/>
          </a:p>
          <a:p>
            <a:pPr indent="-285750" lvl="1" marL="742950" rtl="0" algn="l">
              <a:spcBef>
                <a:spcPts val="360"/>
              </a:spcBef>
              <a:spcAft>
                <a:spcPts val="0"/>
              </a:spcAft>
              <a:buSzPts val="990"/>
              <a:buChar char="■"/>
            </a:pPr>
            <a:r>
              <a:rPr lang="fr-FR" sz="1800">
                <a:latin typeface="Calibri"/>
                <a:ea typeface="Calibri"/>
                <a:cs typeface="Calibri"/>
                <a:sym typeface="Calibri"/>
              </a:rPr>
              <a:t>b) l'existence du </a:t>
            </a:r>
            <a:r>
              <a:rPr b="1" lang="fr-FR" sz="1800">
                <a:latin typeface="Calibri"/>
                <a:ea typeface="Calibri"/>
                <a:cs typeface="Calibri"/>
                <a:sym typeface="Calibri"/>
              </a:rPr>
              <a:t>droit de demander au responsable du traitement l'accès aux données à caractère personnel</a:t>
            </a:r>
            <a:r>
              <a:rPr lang="fr-FR" sz="1800">
                <a:latin typeface="Calibri"/>
                <a:ea typeface="Calibri"/>
                <a:cs typeface="Calibri"/>
                <a:sym typeface="Calibri"/>
              </a:rPr>
              <a:t>, la rectification ou l'effacement de celles-ci, ou une limitation du traitement relatif à la personne concernée, ou du droit de s'opposer au traitement et du droit à la portabilité des données;</a:t>
            </a:r>
            <a:endParaRPr/>
          </a:p>
          <a:p>
            <a:pPr indent="-285750" lvl="1" marL="742950" rtl="0" algn="l">
              <a:spcBef>
                <a:spcPts val="360"/>
              </a:spcBef>
              <a:spcAft>
                <a:spcPts val="0"/>
              </a:spcAft>
              <a:buSzPts val="990"/>
              <a:buChar char="■"/>
            </a:pPr>
            <a:r>
              <a:rPr lang="fr-FR" sz="1800">
                <a:latin typeface="Calibri"/>
                <a:ea typeface="Calibri"/>
                <a:cs typeface="Calibri"/>
                <a:sym typeface="Calibri"/>
              </a:rPr>
              <a:t>c) lorsque le traitement est fondé sur l'article 6, paragraphe 1, point a), ou sur l'article 9, paragraphe 2, point a), </a:t>
            </a:r>
            <a:r>
              <a:rPr b="1" lang="fr-FR" sz="1800">
                <a:latin typeface="Calibri"/>
                <a:ea typeface="Calibri"/>
                <a:cs typeface="Calibri"/>
                <a:sym typeface="Calibri"/>
              </a:rPr>
              <a:t>l'existence du droit de retirer son consentement à tout moment</a:t>
            </a:r>
            <a:r>
              <a:rPr lang="fr-FR" sz="1800">
                <a:latin typeface="Calibri"/>
                <a:ea typeface="Calibri"/>
                <a:cs typeface="Calibri"/>
                <a:sym typeface="Calibri"/>
              </a:rPr>
              <a:t>, (…);</a:t>
            </a:r>
            <a:endParaRPr/>
          </a:p>
          <a:p>
            <a:pPr indent="-285750" lvl="1" marL="742950" rtl="0" algn="l">
              <a:spcBef>
                <a:spcPts val="360"/>
              </a:spcBef>
              <a:spcAft>
                <a:spcPts val="0"/>
              </a:spcAft>
              <a:buSzPts val="990"/>
              <a:buChar char="■"/>
            </a:pPr>
            <a:r>
              <a:rPr lang="fr-FR" sz="1800">
                <a:latin typeface="Calibri"/>
                <a:ea typeface="Calibri"/>
                <a:cs typeface="Calibri"/>
                <a:sym typeface="Calibri"/>
              </a:rPr>
              <a:t>d) le droit d'introduire une réclamation auprès d'une autorité de contrôle;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Informations à fournir lorsque des données à caractère personnel sont collectées auprès de la personne</a:t>
            </a:r>
            <a:endParaRPr b="1">
              <a:solidFill>
                <a:srgbClr val="345A8A"/>
              </a:solidFill>
              <a:latin typeface="Times New Roman"/>
              <a:ea typeface="Times New Roman"/>
              <a:cs typeface="Times New Roman"/>
              <a:sym typeface="Times New Roman"/>
            </a:endParaRPr>
          </a:p>
        </p:txBody>
      </p:sp>
      <p:sp>
        <p:nvSpPr>
          <p:cNvPr id="468" name="Google Shape;468;p5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13</a:t>
            </a:r>
            <a:endParaRPr b="1">
              <a:solidFill>
                <a:srgbClr val="4F81BD"/>
              </a:solidFill>
              <a:latin typeface="Calibri"/>
              <a:ea typeface="Calibri"/>
              <a:cs typeface="Calibri"/>
              <a:sym typeface="Calibri"/>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e) </a:t>
            </a:r>
            <a:r>
              <a:rPr b="1" lang="fr-FR">
                <a:latin typeface="Calibri"/>
                <a:ea typeface="Calibri"/>
                <a:cs typeface="Calibri"/>
                <a:sym typeface="Calibri"/>
              </a:rPr>
              <a:t>les destinataires ou les catégories de destinataires </a:t>
            </a:r>
            <a:r>
              <a:rPr lang="fr-FR">
                <a:latin typeface="Calibri"/>
                <a:ea typeface="Calibri"/>
                <a:cs typeface="Calibri"/>
                <a:sym typeface="Calibri"/>
              </a:rPr>
              <a:t>des données à caractère personnel, s'ils existent; et </a:t>
            </a:r>
            <a:endParaRPr/>
          </a:p>
          <a:p>
            <a:pPr indent="-228600" lvl="2" marL="1143000" rtl="0" algn="l">
              <a:spcBef>
                <a:spcPts val="400"/>
              </a:spcBef>
              <a:spcAft>
                <a:spcPts val="0"/>
              </a:spcAft>
              <a:buSzPts val="1000"/>
              <a:buChar char="■"/>
            </a:pPr>
            <a:r>
              <a:rPr lang="fr-FR">
                <a:latin typeface="Calibri"/>
                <a:ea typeface="Calibri"/>
                <a:cs typeface="Calibri"/>
                <a:sym typeface="Calibri"/>
              </a:rPr>
              <a:t>f) le cas échéant, le fait que le respons</a:t>
            </a:r>
            <a:r>
              <a:rPr lang="fr-FR">
                <a:latin typeface="Calibri"/>
                <a:ea typeface="Calibri"/>
                <a:cs typeface="Calibri"/>
                <a:sym typeface="Calibri"/>
              </a:rPr>
              <a:t>able du traitement a l'intention d'effectuer un </a:t>
            </a:r>
            <a:r>
              <a:rPr b="1" lang="fr-FR">
                <a:latin typeface="Calibri"/>
                <a:ea typeface="Calibri"/>
                <a:cs typeface="Calibri"/>
                <a:sym typeface="Calibri"/>
              </a:rPr>
              <a:t>transfert de données </a:t>
            </a:r>
            <a:r>
              <a:rPr b="1" lang="fr-FR">
                <a:latin typeface="Calibri"/>
                <a:ea typeface="Calibri"/>
                <a:cs typeface="Calibri"/>
                <a:sym typeface="Calibri"/>
              </a:rPr>
              <a:t>à caractère personnel</a:t>
            </a:r>
            <a:r>
              <a:rPr lang="fr-FR">
                <a:latin typeface="Calibri"/>
                <a:ea typeface="Calibri"/>
                <a:cs typeface="Calibri"/>
                <a:sym typeface="Calibri"/>
              </a:rPr>
              <a:t> vers un pays tiers ou à une organisation internationale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42" name="Google Shape;142;p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Champ d’application</a:t>
            </a:r>
            <a:endParaRPr/>
          </a:p>
          <a:p>
            <a:pPr indent="-285750" lvl="1" marL="742950" rtl="0" algn="l">
              <a:lnSpc>
                <a:spcPct val="90000"/>
              </a:lnSpc>
              <a:spcBef>
                <a:spcPts val="340"/>
              </a:spcBef>
              <a:spcAft>
                <a:spcPts val="0"/>
              </a:spcAft>
              <a:buSzPts val="935"/>
              <a:buChar char="■"/>
            </a:pPr>
            <a:r>
              <a:rPr lang="fr-FR" sz="1700"/>
              <a:t>Article L331-5</a:t>
            </a:r>
            <a:endParaRPr/>
          </a:p>
          <a:p>
            <a:pPr indent="-285750" lvl="1" marL="742950" rtl="0" algn="l">
              <a:lnSpc>
                <a:spcPct val="90000"/>
              </a:lnSpc>
              <a:spcBef>
                <a:spcPts val="340"/>
              </a:spcBef>
              <a:spcAft>
                <a:spcPts val="0"/>
              </a:spcAft>
              <a:buSzPts val="935"/>
              <a:buChar char="■"/>
            </a:pPr>
            <a:r>
              <a:rPr lang="fr-FR" sz="1700"/>
              <a:t>   </a:t>
            </a:r>
            <a:r>
              <a:rPr b="1" lang="fr-FR" sz="1700"/>
              <a:t>Les mesures techniques efficaces destinées à empêcher ou à limiter les utilisations non autorisées</a:t>
            </a:r>
            <a:r>
              <a:rPr lang="fr-FR" sz="1700"/>
              <a:t> par les titulaires d'un droit d'auteur ou d'un droit voisin du droit d'auteur </a:t>
            </a:r>
            <a:r>
              <a:rPr b="1" lang="fr-FR" sz="1700"/>
              <a:t>d'une oeuvre</a:t>
            </a:r>
            <a:r>
              <a:rPr lang="fr-FR" sz="1700"/>
              <a:t>, </a:t>
            </a:r>
            <a:r>
              <a:rPr b="1" lang="fr-FR" sz="1700" u="sng"/>
              <a:t>autre qu'un logiciel</a:t>
            </a:r>
            <a:r>
              <a:rPr b="1" lang="fr-FR" sz="1700"/>
              <a:t>, d'une interprétation, d'un phonogramme, d'un vidéogramme ou d'un programme</a:t>
            </a:r>
            <a:r>
              <a:rPr lang="fr-FR" sz="1700"/>
              <a:t> sont protégées dans les conditions prévues au présent titre.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Informations à fournir lorsque des données à caractère personnel ne sont pas collectées auprès de la personne</a:t>
            </a:r>
            <a:endParaRPr b="1">
              <a:solidFill>
                <a:srgbClr val="345A8A"/>
              </a:solidFill>
              <a:latin typeface="Times New Roman"/>
              <a:ea typeface="Times New Roman"/>
              <a:cs typeface="Times New Roman"/>
              <a:sym typeface="Times New Roman"/>
            </a:endParaRPr>
          </a:p>
        </p:txBody>
      </p:sp>
      <p:sp>
        <p:nvSpPr>
          <p:cNvPr id="475" name="Google Shape;475;p6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14</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Lorsque les données à caractère personnel n'ont </a:t>
            </a:r>
            <a:r>
              <a:rPr b="1" lang="fr-FR">
                <a:latin typeface="Calibri"/>
                <a:ea typeface="Calibri"/>
                <a:cs typeface="Calibri"/>
                <a:sym typeface="Calibri"/>
              </a:rPr>
              <a:t>pas été collectées auprès de la personne concernée</a:t>
            </a:r>
            <a:r>
              <a:rPr lang="fr-FR">
                <a:latin typeface="Calibri"/>
                <a:ea typeface="Calibri"/>
                <a:cs typeface="Calibri"/>
                <a:sym typeface="Calibri"/>
              </a:rPr>
              <a:t>, le responsable du traitement fournit à celle-ci toutes les informations suivantes:</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br>
              <a:rPr lang="fr-FR">
                <a:latin typeface="Calibri"/>
                <a:ea typeface="Calibri"/>
                <a:cs typeface="Calibri"/>
                <a:sym typeface="Calibri"/>
              </a:rPr>
            </a:br>
            <a:r>
              <a:rPr lang="fr-FR">
                <a:latin typeface="Calibri"/>
                <a:ea typeface="Calibri"/>
                <a:cs typeface="Calibri"/>
                <a:sym typeface="Calibri"/>
              </a:rPr>
              <a:t>f) la source d'où proviennent les données à caractère personnel et, le cas échéant, une mention indiquant qu'elles sont issues ou non de sources accessibles au public;</a:t>
            </a:r>
            <a:endParaRPr/>
          </a:p>
          <a:p>
            <a:pPr indent="0" lvl="2" marL="914400" rtl="0" algn="l">
              <a:spcBef>
                <a:spcPts val="400"/>
              </a:spcBef>
              <a:spcAft>
                <a:spcPts val="0"/>
              </a:spcAft>
              <a:buSzPts val="1000"/>
              <a:buNone/>
            </a:pPr>
            <a:r>
              <a:t/>
            </a: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Informations à fournir lorsque les données à caractère personnel n'ont pas été collectées auprès de la personne</a:t>
            </a:r>
            <a:endParaRPr b="1">
              <a:solidFill>
                <a:srgbClr val="345A8A"/>
              </a:solidFill>
              <a:latin typeface="Times New Roman"/>
              <a:ea typeface="Times New Roman"/>
              <a:cs typeface="Times New Roman"/>
              <a:sym typeface="Times New Roman"/>
            </a:endParaRPr>
          </a:p>
        </p:txBody>
      </p:sp>
      <p:sp>
        <p:nvSpPr>
          <p:cNvPr id="481" name="Google Shape;481;p6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14</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3.   Le responsable du traitement fournit les informations visées aux paragraphes 1 et 2:</a:t>
            </a:r>
            <a:endParaRPr/>
          </a:p>
          <a:p>
            <a:pPr indent="-228600" lvl="2" marL="1143000" rtl="0" algn="l">
              <a:spcBef>
                <a:spcPts val="400"/>
              </a:spcBef>
              <a:spcAft>
                <a:spcPts val="0"/>
              </a:spcAft>
              <a:buSzPts val="1000"/>
              <a:buChar char="■"/>
            </a:pPr>
            <a:r>
              <a:rPr lang="fr-FR">
                <a:latin typeface="Calibri"/>
                <a:ea typeface="Calibri"/>
                <a:cs typeface="Calibri"/>
                <a:sym typeface="Calibri"/>
              </a:rPr>
              <a:t>a) </a:t>
            </a:r>
            <a:r>
              <a:rPr b="1" lang="fr-FR">
                <a:latin typeface="Calibri"/>
                <a:ea typeface="Calibri"/>
                <a:cs typeface="Calibri"/>
                <a:sym typeface="Calibri"/>
              </a:rPr>
              <a:t>dans un délai raisonnable</a:t>
            </a:r>
            <a:r>
              <a:rPr lang="fr-FR">
                <a:latin typeface="Calibri"/>
                <a:ea typeface="Calibri"/>
                <a:cs typeface="Calibri"/>
                <a:sym typeface="Calibri"/>
              </a:rPr>
              <a:t> après avoir obtenu les données à caractère personnel, mais ne dépassant pas un mois, eu égard aux circonstances particulières dans lesquelles les données à caractère personnel sont traitées;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4F81BD"/>
                </a:solidFill>
                <a:latin typeface="Calibri"/>
                <a:ea typeface="Calibri"/>
                <a:cs typeface="Calibri"/>
                <a:sym typeface="Calibri"/>
              </a:rPr>
              <a:t>Droit d'accès de la personne concernée</a:t>
            </a:r>
            <a:endParaRPr/>
          </a:p>
        </p:txBody>
      </p:sp>
      <p:sp>
        <p:nvSpPr>
          <p:cNvPr id="487" name="Google Shape;487;p6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15</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La personne concernée </a:t>
            </a:r>
            <a:r>
              <a:rPr b="1" lang="fr-FR">
                <a:latin typeface="Calibri"/>
                <a:ea typeface="Calibri"/>
                <a:cs typeface="Calibri"/>
                <a:sym typeface="Calibri"/>
              </a:rPr>
              <a:t>a le droit d'obtenir du responsable du traitement la confirmation que des données à caractère personnel la concernant sont ou ne sont pas traitées </a:t>
            </a:r>
            <a:r>
              <a:rPr lang="fr-FR">
                <a:latin typeface="Calibri"/>
                <a:ea typeface="Calibri"/>
                <a:cs typeface="Calibri"/>
                <a:sym typeface="Calibri"/>
              </a:rPr>
              <a:t>et, lorsqu'elles le sont, l'accès auxdites données à caractère personnel ainsi que les informations suivantes:</a:t>
            </a:r>
            <a:endParaRPr/>
          </a:p>
          <a:p>
            <a:pPr indent="-228600" lvl="2" marL="1143000" rtl="0" algn="l">
              <a:spcBef>
                <a:spcPts val="370"/>
              </a:spcBef>
              <a:spcAft>
                <a:spcPts val="0"/>
              </a:spcAft>
              <a:buSzPct val="50000"/>
              <a:buChar char="■"/>
            </a:pPr>
            <a:r>
              <a:rPr lang="fr-FR">
                <a:latin typeface="Calibri"/>
                <a:ea typeface="Calibri"/>
                <a:cs typeface="Calibri"/>
                <a:sym typeface="Calibri"/>
              </a:rPr>
              <a:t>a) les finalités du traitement;</a:t>
            </a:r>
            <a:endParaRPr/>
          </a:p>
          <a:p>
            <a:pPr indent="-228600" lvl="2" marL="1143000" rtl="0" algn="l">
              <a:spcBef>
                <a:spcPts val="370"/>
              </a:spcBef>
              <a:spcAft>
                <a:spcPts val="0"/>
              </a:spcAft>
              <a:buSzPct val="50000"/>
              <a:buChar char="■"/>
            </a:pPr>
            <a:r>
              <a:rPr lang="fr-FR">
                <a:latin typeface="Calibri"/>
                <a:ea typeface="Calibri"/>
                <a:cs typeface="Calibri"/>
                <a:sym typeface="Calibri"/>
              </a:rPr>
              <a:t>b) les catégories de données à caractère personnel concernées;</a:t>
            </a:r>
            <a:endParaRPr/>
          </a:p>
          <a:p>
            <a:pPr indent="-228600" lvl="2" marL="1143000" rtl="0" algn="l">
              <a:spcBef>
                <a:spcPts val="370"/>
              </a:spcBef>
              <a:spcAft>
                <a:spcPts val="0"/>
              </a:spcAft>
              <a:buSzPct val="50000"/>
              <a:buChar char="■"/>
            </a:pPr>
            <a:r>
              <a:rPr lang="fr-FR">
                <a:latin typeface="Calibri"/>
                <a:ea typeface="Calibri"/>
                <a:cs typeface="Calibri"/>
                <a:sym typeface="Calibri"/>
              </a:rPr>
              <a:t>c) les destinataires ou catégories de destinataires auxquels les données à caractère personnel ont été ou seront communiquées, en particulier les destinataires qui sont établis dans des pays tiers ou les organisations internationales;</a:t>
            </a:r>
            <a:endParaRPr/>
          </a:p>
          <a:p>
            <a:pPr indent="-228600" lvl="2" marL="1143000" rtl="0" algn="l">
              <a:spcBef>
                <a:spcPts val="370"/>
              </a:spcBef>
              <a:spcAft>
                <a:spcPts val="0"/>
              </a:spcAft>
              <a:buSzPct val="50000"/>
              <a:buChar char="■"/>
            </a:pPr>
            <a:r>
              <a:rPr lang="fr-FR">
                <a:latin typeface="Calibri"/>
                <a:ea typeface="Calibri"/>
                <a:cs typeface="Calibri"/>
                <a:sym typeface="Calibri"/>
              </a:rPr>
              <a:t>d) lorsque cela est possible, la durée de conservation des données à caractère personnel envisagée ou, lorsque ce n'est pas possible, les critères utilisés pour déterminer cette durée;</a:t>
            </a:r>
            <a:endParaRPr/>
          </a:p>
          <a:p>
            <a:pPr indent="-221138" lvl="1" marL="742950" rtl="0" algn="l">
              <a:spcBef>
                <a:spcPts val="370"/>
              </a:spcBef>
              <a:spcAft>
                <a:spcPts val="0"/>
              </a:spcAft>
              <a:buSzPct val="55000"/>
              <a:buNone/>
            </a:pPr>
            <a:r>
              <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4F81BD"/>
                </a:solidFill>
                <a:latin typeface="Calibri"/>
                <a:ea typeface="Calibri"/>
                <a:cs typeface="Calibri"/>
                <a:sym typeface="Calibri"/>
              </a:rPr>
              <a:t>Droit d'accès de la personne concernée</a:t>
            </a:r>
            <a:endParaRPr/>
          </a:p>
        </p:txBody>
      </p:sp>
      <p:sp>
        <p:nvSpPr>
          <p:cNvPr id="493" name="Google Shape;493;p6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15</a:t>
            </a:r>
            <a:endParaRPr b="1">
              <a:solidFill>
                <a:srgbClr val="4F81BD"/>
              </a:solidFill>
              <a:latin typeface="Calibri"/>
              <a:ea typeface="Calibri"/>
              <a:cs typeface="Calibri"/>
              <a:sym typeface="Calibri"/>
            </a:endParaRPr>
          </a:p>
          <a:p>
            <a:pPr indent="-228600" lvl="2" marL="1143000" rtl="0" algn="l">
              <a:spcBef>
                <a:spcPts val="340"/>
              </a:spcBef>
              <a:spcAft>
                <a:spcPts val="0"/>
              </a:spcAft>
              <a:buSzPct val="50000"/>
              <a:buChar char="■"/>
            </a:pPr>
            <a:r>
              <a:rPr lang="fr-FR">
                <a:latin typeface="Calibri"/>
                <a:ea typeface="Calibri"/>
                <a:cs typeface="Calibri"/>
                <a:sym typeface="Calibri"/>
              </a:rPr>
              <a:t>(...)</a:t>
            </a:r>
            <a:endParaRPr/>
          </a:p>
          <a:p>
            <a:pPr indent="-228600" lvl="2" marL="1143000" rtl="0" algn="l">
              <a:spcBef>
                <a:spcPts val="340"/>
              </a:spcBef>
              <a:spcAft>
                <a:spcPts val="0"/>
              </a:spcAft>
              <a:buSzPct val="50000"/>
              <a:buChar char="■"/>
            </a:pPr>
            <a:r>
              <a:rPr lang="fr-FR">
                <a:latin typeface="Calibri"/>
                <a:ea typeface="Calibri"/>
                <a:cs typeface="Calibri"/>
                <a:sym typeface="Calibri"/>
              </a:rPr>
              <a:t>e) l'existence du droit de demander au responsable du traitement la rectification ou l'effacement de données à caractère personnel, ou une limitation du traitement des données à caractère personnel relatives à la personne concernée, ou du droit de s'opposer à ce traitement;</a:t>
            </a:r>
            <a:endParaRPr/>
          </a:p>
          <a:p>
            <a:pPr indent="-228600" lvl="2" marL="1143000" rtl="0" algn="l">
              <a:spcBef>
                <a:spcPts val="340"/>
              </a:spcBef>
              <a:spcAft>
                <a:spcPts val="0"/>
              </a:spcAft>
              <a:buSzPct val="50000"/>
              <a:buChar char="■"/>
            </a:pPr>
            <a:r>
              <a:rPr lang="fr-FR">
                <a:latin typeface="Calibri"/>
                <a:ea typeface="Calibri"/>
                <a:cs typeface="Calibri"/>
                <a:sym typeface="Calibri"/>
              </a:rPr>
              <a:t>f) le droit d'introduire une réclamation auprès d'une autorité de contrôle;</a:t>
            </a:r>
            <a:endParaRPr/>
          </a:p>
          <a:p>
            <a:pPr indent="-228600" lvl="2" marL="1143000" rtl="0" algn="l">
              <a:spcBef>
                <a:spcPts val="340"/>
              </a:spcBef>
              <a:spcAft>
                <a:spcPts val="0"/>
              </a:spcAft>
              <a:buSzPct val="50000"/>
              <a:buChar char="■"/>
            </a:pPr>
            <a:r>
              <a:rPr lang="fr-FR">
                <a:latin typeface="Calibri"/>
                <a:ea typeface="Calibri"/>
                <a:cs typeface="Calibri"/>
                <a:sym typeface="Calibri"/>
              </a:rPr>
              <a:t>g) lorsque les données à caractère personnel ne sont pas collectées auprès de la personne concernée, toute information disponible quant à leur source;</a:t>
            </a:r>
            <a:endParaRPr/>
          </a:p>
          <a:p>
            <a:pPr indent="-228600" lvl="2" marL="1143000" rtl="0" algn="l">
              <a:spcBef>
                <a:spcPts val="340"/>
              </a:spcBef>
              <a:spcAft>
                <a:spcPts val="0"/>
              </a:spcAft>
              <a:buSzPct val="50000"/>
              <a:buChar char="■"/>
            </a:pPr>
            <a:r>
              <a:rPr lang="fr-FR">
                <a:latin typeface="Calibri"/>
                <a:ea typeface="Calibri"/>
                <a:cs typeface="Calibri"/>
                <a:sym typeface="Calibri"/>
              </a:rPr>
              <a:t>h) l'existence d'une prise de décision automatisée, y compris un profilage, visée à l'article 22, paragraphes 1 et 4, et, au moins en pareils cas, des informations utiles concernant la logique sous-jacente, ainsi que l'importance et les conséquences prévues de ce traitement pour la personne concernée.</a:t>
            </a:r>
            <a:endParaRPr/>
          </a:p>
          <a:p>
            <a:pPr indent="-226377" lvl="1" marL="742950" rtl="0" algn="l">
              <a:spcBef>
                <a:spcPts val="340"/>
              </a:spcBef>
              <a:spcAft>
                <a:spcPts val="0"/>
              </a:spcAft>
              <a:buSzPct val="55000"/>
              <a:buNone/>
            </a:pPr>
            <a:r>
              <a:t/>
            </a:r>
            <a:endParaRPr>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4F81BD"/>
                </a:solidFill>
                <a:latin typeface="Calibri"/>
                <a:ea typeface="Calibri"/>
                <a:cs typeface="Calibri"/>
                <a:sym typeface="Calibri"/>
              </a:rPr>
              <a:t>Droit d’information en cas de transfert de données</a:t>
            </a:r>
            <a:endParaRPr b="1" i="1">
              <a:solidFill>
                <a:srgbClr val="345A8A"/>
              </a:solidFill>
              <a:latin typeface="Times New Roman"/>
              <a:ea typeface="Times New Roman"/>
              <a:cs typeface="Times New Roman"/>
              <a:sym typeface="Times New Roman"/>
            </a:endParaRPr>
          </a:p>
        </p:txBody>
      </p:sp>
      <p:sp>
        <p:nvSpPr>
          <p:cNvPr id="499" name="Google Shape;499;p6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Transfert de données</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Article 15</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2. Lorsque les données à caractère personnel sont </a:t>
            </a:r>
            <a:r>
              <a:rPr b="1" lang="fr-FR">
                <a:latin typeface="Calibri"/>
                <a:ea typeface="Calibri"/>
                <a:cs typeface="Calibri"/>
                <a:sym typeface="Calibri"/>
              </a:rPr>
              <a:t>transférées vers un pays tiers ou à une organisation internationale</a:t>
            </a:r>
            <a:r>
              <a:rPr lang="fr-FR">
                <a:latin typeface="Calibri"/>
                <a:ea typeface="Calibri"/>
                <a:cs typeface="Calibri"/>
                <a:sym typeface="Calibri"/>
              </a:rPr>
              <a:t>, la personne concernée a le droit d'être informée des garanties appropriées, en vertu de l'article 46, en ce qui concerne ce transfert.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une copie des données</a:t>
            </a:r>
            <a:endParaRPr/>
          </a:p>
        </p:txBody>
      </p:sp>
      <p:sp>
        <p:nvSpPr>
          <p:cNvPr id="505" name="Google Shape;505;p6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15</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3.  Le responsable du traitement </a:t>
            </a:r>
            <a:r>
              <a:rPr b="1" lang="fr-FR">
                <a:latin typeface="Calibri"/>
                <a:ea typeface="Calibri"/>
                <a:cs typeface="Calibri"/>
                <a:sym typeface="Calibri"/>
              </a:rPr>
              <a:t>fournit une copie des données </a:t>
            </a:r>
            <a:r>
              <a:rPr lang="fr-FR">
                <a:latin typeface="Calibri"/>
                <a:ea typeface="Calibri"/>
                <a:cs typeface="Calibri"/>
                <a:sym typeface="Calibri"/>
              </a:rPr>
              <a:t>à caractère personnel faisant l'objet d'un traitement. Le responsable du traitement peut exiger </a:t>
            </a:r>
            <a:r>
              <a:rPr b="1" lang="fr-FR">
                <a:latin typeface="Calibri"/>
                <a:ea typeface="Calibri"/>
                <a:cs typeface="Calibri"/>
                <a:sym typeface="Calibri"/>
              </a:rPr>
              <a:t>le paiement de frais </a:t>
            </a:r>
            <a:r>
              <a:rPr lang="fr-FR">
                <a:latin typeface="Calibri"/>
                <a:ea typeface="Calibri"/>
                <a:cs typeface="Calibri"/>
                <a:sym typeface="Calibri"/>
              </a:rPr>
              <a:t>raisonnables basés sur les coûts administratifs </a:t>
            </a:r>
            <a:r>
              <a:rPr b="1" lang="fr-FR">
                <a:latin typeface="Calibri"/>
                <a:ea typeface="Calibri"/>
                <a:cs typeface="Calibri"/>
                <a:sym typeface="Calibri"/>
              </a:rPr>
              <a:t>pour toute copie supplémentaire </a:t>
            </a:r>
            <a:r>
              <a:rPr lang="fr-FR">
                <a:latin typeface="Calibri"/>
                <a:ea typeface="Calibri"/>
                <a:cs typeface="Calibri"/>
                <a:sym typeface="Calibri"/>
              </a:rPr>
              <a:t>demandée par la personne concernée. Lorsque la personne concernée présente sa demande par voie électronique, </a:t>
            </a:r>
            <a:r>
              <a:rPr b="1" lang="fr-FR">
                <a:latin typeface="Calibri"/>
                <a:ea typeface="Calibri"/>
                <a:cs typeface="Calibri"/>
                <a:sym typeface="Calibri"/>
              </a:rPr>
              <a:t>les informations sont fournies sous une forme électronique d'usage courant, à moins que la personne concernée ne demande qu'il en soit autrement.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de rectification</a:t>
            </a:r>
            <a:br>
              <a:rPr b="1" lang="fr-FR">
                <a:solidFill>
                  <a:srgbClr val="345A8A"/>
                </a:solidFill>
                <a:latin typeface="Calibri"/>
                <a:ea typeface="Calibri"/>
                <a:cs typeface="Calibri"/>
                <a:sym typeface="Calibri"/>
              </a:rPr>
            </a:br>
            <a:endParaRPr b="1">
              <a:solidFill>
                <a:srgbClr val="345A8A"/>
              </a:solidFill>
              <a:latin typeface="Calibri"/>
              <a:ea typeface="Calibri"/>
              <a:cs typeface="Calibri"/>
              <a:sym typeface="Calibri"/>
            </a:endParaRPr>
          </a:p>
        </p:txBody>
      </p:sp>
      <p:sp>
        <p:nvSpPr>
          <p:cNvPr id="511" name="Google Shape;511;p6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16</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La personne concernée </a:t>
            </a:r>
            <a:r>
              <a:rPr b="1" lang="fr-FR">
                <a:latin typeface="Calibri"/>
                <a:ea typeface="Calibri"/>
                <a:cs typeface="Calibri"/>
                <a:sym typeface="Calibri"/>
              </a:rPr>
              <a:t>a le droit d'obtenir </a:t>
            </a:r>
            <a:r>
              <a:rPr lang="fr-FR">
                <a:latin typeface="Calibri"/>
                <a:ea typeface="Calibri"/>
                <a:cs typeface="Calibri"/>
                <a:sym typeface="Calibri"/>
              </a:rPr>
              <a:t>du responsable du traitement, dans les meilleurs délais, </a:t>
            </a:r>
            <a:r>
              <a:rPr b="1" lang="fr-FR">
                <a:latin typeface="Calibri"/>
                <a:ea typeface="Calibri"/>
                <a:cs typeface="Calibri"/>
                <a:sym typeface="Calibri"/>
              </a:rPr>
              <a:t>la rectification des données </a:t>
            </a:r>
            <a:r>
              <a:rPr lang="fr-FR">
                <a:latin typeface="Calibri"/>
                <a:ea typeface="Calibri"/>
                <a:cs typeface="Calibri"/>
                <a:sym typeface="Calibri"/>
              </a:rPr>
              <a:t>à caractère personnel la concernant qui sont inexactes. Compte tenu des finalités du traitement, la personne concernée a le droit d'obtenir que les données à caractère personnel incomplètes soient complétées, y compris en fournissant une déclaration complémentaire.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a:p>
        </p:txBody>
      </p:sp>
      <p:sp>
        <p:nvSpPr>
          <p:cNvPr id="517" name="Google Shape;517;p6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La personne concernée </a:t>
            </a:r>
            <a:r>
              <a:rPr b="1" lang="fr-FR">
                <a:latin typeface="Calibri"/>
                <a:ea typeface="Calibri"/>
                <a:cs typeface="Calibri"/>
                <a:sym typeface="Calibri"/>
              </a:rPr>
              <a:t>a le droit d'obtenir </a:t>
            </a:r>
            <a:r>
              <a:rPr lang="fr-FR">
                <a:latin typeface="Calibri"/>
                <a:ea typeface="Calibri"/>
                <a:cs typeface="Calibri"/>
                <a:sym typeface="Calibri"/>
              </a:rPr>
              <a:t>du responsable du traitement </a:t>
            </a:r>
            <a:r>
              <a:rPr b="1" lang="fr-FR">
                <a:latin typeface="Calibri"/>
                <a:ea typeface="Calibri"/>
                <a:cs typeface="Calibri"/>
                <a:sym typeface="Calibri"/>
              </a:rPr>
              <a:t>l'effacement</a:t>
            </a:r>
            <a:r>
              <a:rPr lang="fr-FR">
                <a:latin typeface="Calibri"/>
                <a:ea typeface="Calibri"/>
                <a:cs typeface="Calibri"/>
                <a:sym typeface="Calibri"/>
              </a:rPr>
              <a:t>, </a:t>
            </a:r>
            <a:r>
              <a:rPr b="1" lang="fr-FR">
                <a:latin typeface="Calibri"/>
                <a:ea typeface="Calibri"/>
                <a:cs typeface="Calibri"/>
                <a:sym typeface="Calibri"/>
              </a:rPr>
              <a:t>dans les meilleurs délais</a:t>
            </a:r>
            <a:r>
              <a:rPr lang="fr-FR">
                <a:latin typeface="Calibri"/>
                <a:ea typeface="Calibri"/>
                <a:cs typeface="Calibri"/>
                <a:sym typeface="Calibri"/>
              </a:rPr>
              <a:t>, de données à caractère personnel la concernant et le responsable du traitement a l'obligation d'effacer ces données à caractère personnel dans les meilleurs délais, </a:t>
            </a:r>
            <a:r>
              <a:rPr b="1" lang="fr-FR">
                <a:latin typeface="Calibri"/>
                <a:ea typeface="Calibri"/>
                <a:cs typeface="Calibri"/>
                <a:sym typeface="Calibri"/>
              </a:rPr>
              <a:t>lorsque l'un des motifs suivants s'applique</a:t>
            </a:r>
            <a:endParaRPr/>
          </a:p>
          <a:p>
            <a:pPr indent="-228600" lvl="2" marL="1143000" rtl="0" algn="l">
              <a:spcBef>
                <a:spcPts val="400"/>
              </a:spcBef>
              <a:spcAft>
                <a:spcPts val="0"/>
              </a:spcAft>
              <a:buSzPts val="1000"/>
              <a:buChar char="■"/>
            </a:pPr>
            <a:r>
              <a:rPr lang="fr-FR">
                <a:latin typeface="Calibri"/>
                <a:ea typeface="Calibri"/>
                <a:cs typeface="Calibri"/>
                <a:sym typeface="Calibri"/>
              </a:rPr>
              <a:t>a) </a:t>
            </a:r>
            <a:r>
              <a:rPr b="1" lang="fr-FR">
                <a:latin typeface="Calibri"/>
                <a:ea typeface="Calibri"/>
                <a:cs typeface="Calibri"/>
                <a:sym typeface="Calibri"/>
              </a:rPr>
              <a:t>les données à caractère personnel ne sont plus nécessaires </a:t>
            </a:r>
            <a:r>
              <a:rPr lang="fr-FR">
                <a:latin typeface="Calibri"/>
                <a:ea typeface="Calibri"/>
                <a:cs typeface="Calibri"/>
                <a:sym typeface="Calibri"/>
              </a:rPr>
              <a:t>au regard des finalités pour lesquelles elles ont été collectées ou traitées d'une autre manière;</a:t>
            </a:r>
            <a:endParaRPr/>
          </a:p>
          <a:p>
            <a:pPr indent="-228600" lvl="2" marL="1143000" rtl="0" algn="l">
              <a:spcBef>
                <a:spcPts val="400"/>
              </a:spcBef>
              <a:spcAft>
                <a:spcPts val="0"/>
              </a:spcAft>
              <a:buSzPts val="1000"/>
              <a:buChar char="■"/>
            </a:pPr>
            <a:r>
              <a:rPr lang="fr-FR">
                <a:latin typeface="Calibri"/>
                <a:ea typeface="Calibri"/>
                <a:cs typeface="Calibri"/>
                <a:sym typeface="Calibri"/>
              </a:rPr>
              <a:t>b) </a:t>
            </a:r>
            <a:r>
              <a:rPr b="1" lang="fr-FR">
                <a:latin typeface="Calibri"/>
                <a:ea typeface="Calibri"/>
                <a:cs typeface="Calibri"/>
                <a:sym typeface="Calibri"/>
              </a:rPr>
              <a:t>la personne concernée retire le consentement </a:t>
            </a:r>
            <a:r>
              <a:rPr lang="fr-FR">
                <a:latin typeface="Calibri"/>
                <a:ea typeface="Calibri"/>
                <a:cs typeface="Calibri"/>
                <a:sym typeface="Calibri"/>
              </a:rPr>
              <a:t>sur lequel est fondé le traitement, conformément à l'article 6, paragraphe 1, point a), ou à l'article 9, paragraphe 2, point a), et il n'existe pas d'autre fondement juridique au traitement;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b="1">
              <a:solidFill>
                <a:srgbClr val="345A8A"/>
              </a:solidFill>
              <a:latin typeface="Times New Roman"/>
              <a:ea typeface="Times New Roman"/>
              <a:cs typeface="Times New Roman"/>
              <a:sym typeface="Times New Roman"/>
            </a:endParaRPr>
          </a:p>
        </p:txBody>
      </p:sp>
      <p:sp>
        <p:nvSpPr>
          <p:cNvPr id="523" name="Google Shape;523;p6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0" lvl="2" marL="914400" rtl="0" algn="l">
              <a:spcBef>
                <a:spcPts val="400"/>
              </a:spcBef>
              <a:spcAft>
                <a:spcPts val="0"/>
              </a:spcAft>
              <a:buSzPts val="1000"/>
              <a:buNone/>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c) </a:t>
            </a:r>
            <a:r>
              <a:rPr b="1" lang="fr-FR">
                <a:latin typeface="Calibri"/>
                <a:ea typeface="Calibri"/>
                <a:cs typeface="Calibri"/>
                <a:sym typeface="Calibri"/>
              </a:rPr>
              <a:t>la personne concernée s'oppose au traitement en vertu de l'article 21</a:t>
            </a:r>
            <a:r>
              <a:rPr lang="fr-FR">
                <a:latin typeface="Calibri"/>
                <a:ea typeface="Calibri"/>
                <a:cs typeface="Calibri"/>
                <a:sym typeface="Calibri"/>
              </a:rPr>
              <a:t>, paragraphe 1, et il n'existe pas de motif légitime impérieux pour le traitement, ou la personne concernée s'oppose au traitement en vertu de l'article 21, paragraphe 2</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b="1">
              <a:solidFill>
                <a:srgbClr val="345A8A"/>
              </a:solidFill>
              <a:latin typeface="Times New Roman"/>
              <a:ea typeface="Times New Roman"/>
              <a:cs typeface="Times New Roman"/>
              <a:sym typeface="Times New Roman"/>
            </a:endParaRPr>
          </a:p>
        </p:txBody>
      </p:sp>
      <p:sp>
        <p:nvSpPr>
          <p:cNvPr id="529" name="Google Shape;529;p69"/>
          <p:cNvSpPr txBox="1"/>
          <p:nvPr>
            <p:ph idx="1" type="body"/>
          </p:nvPr>
        </p:nvSpPr>
        <p:spPr>
          <a:xfrm>
            <a:off x="762000" y="2017713"/>
            <a:ext cx="8193088" cy="484028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d) les données à caractère personnel ont fait l'objet d'un </a:t>
            </a:r>
            <a:r>
              <a:rPr b="1" lang="fr-FR">
                <a:latin typeface="Calibri"/>
                <a:ea typeface="Calibri"/>
                <a:cs typeface="Calibri"/>
                <a:sym typeface="Calibri"/>
              </a:rPr>
              <a:t>traitement illicite</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e) les données à caractère personnel </a:t>
            </a:r>
            <a:r>
              <a:rPr b="1" lang="fr-FR">
                <a:latin typeface="Calibri"/>
                <a:ea typeface="Calibri"/>
                <a:cs typeface="Calibri"/>
                <a:sym typeface="Calibri"/>
              </a:rPr>
              <a:t>doivent être effacées pour respecter une obligation légale</a:t>
            </a:r>
            <a:r>
              <a:rPr lang="fr-FR">
                <a:latin typeface="Calibri"/>
                <a:ea typeface="Calibri"/>
                <a:cs typeface="Calibri"/>
                <a:sym typeface="Calibri"/>
              </a:rPr>
              <a:t> qui est prévue par le droit de l'Union ou par le droit de l'État membre auquel le responsable du traitement est soumis;</a:t>
            </a:r>
            <a:endParaRPr/>
          </a:p>
          <a:p>
            <a:pPr indent="-228600" lvl="2" marL="1143000" rtl="0" algn="l">
              <a:spcBef>
                <a:spcPts val="400"/>
              </a:spcBef>
              <a:spcAft>
                <a:spcPts val="0"/>
              </a:spcAft>
              <a:buSzPts val="1000"/>
              <a:buChar char="■"/>
            </a:pPr>
            <a:r>
              <a:rPr lang="fr-FR">
                <a:latin typeface="Calibri"/>
                <a:ea typeface="Calibri"/>
                <a:cs typeface="Calibri"/>
                <a:sym typeface="Calibri"/>
              </a:rPr>
              <a:t>f) </a:t>
            </a:r>
            <a:r>
              <a:rPr b="1" lang="fr-FR">
                <a:latin typeface="Calibri"/>
                <a:ea typeface="Calibri"/>
                <a:cs typeface="Calibri"/>
                <a:sym typeface="Calibri"/>
              </a:rPr>
              <a:t>les données à caractère personnel ont été collectées dans le cadre de l'offre de services de la société de l'information </a:t>
            </a:r>
            <a:r>
              <a:rPr lang="fr-FR">
                <a:latin typeface="Calibri"/>
                <a:ea typeface="Calibri"/>
                <a:cs typeface="Calibri"/>
                <a:sym typeface="Calibri"/>
              </a:rPr>
              <a:t>visée à l'article 8, paragraphe 1.; </a:t>
            </a:r>
            <a:r>
              <a:rPr i="1" lang="fr-FR">
                <a:latin typeface="Calibri"/>
                <a:ea typeface="Calibri"/>
                <a:cs typeface="Calibri"/>
                <a:sym typeface="Calibri"/>
              </a:rPr>
              <a:t>&lt;mineurs à partir de 16 ans et ceux à partir de 13 ans&gt;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48" name="Google Shape;148;p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020"/>
              <a:buChar char="■"/>
            </a:pPr>
            <a:r>
              <a:rPr i="1" lang="fr-FR" sz="1700"/>
              <a:t>Exclusion</a:t>
            </a:r>
            <a:endParaRPr/>
          </a:p>
          <a:p>
            <a:pPr indent="-285750" lvl="1" marL="742950" rtl="0" algn="l">
              <a:lnSpc>
                <a:spcPct val="80000"/>
              </a:lnSpc>
              <a:spcBef>
                <a:spcPts val="340"/>
              </a:spcBef>
              <a:spcAft>
                <a:spcPts val="0"/>
              </a:spcAft>
              <a:buSzPts val="935"/>
              <a:buChar char="■"/>
            </a:pPr>
            <a:r>
              <a:rPr lang="fr-FR" sz="1700"/>
              <a:t>Article L331-5</a:t>
            </a:r>
            <a:endParaRPr/>
          </a:p>
          <a:p>
            <a:pPr indent="-285750" lvl="1" marL="742950" rtl="0" algn="l">
              <a:lnSpc>
                <a:spcPct val="80000"/>
              </a:lnSpc>
              <a:spcBef>
                <a:spcPts val="340"/>
              </a:spcBef>
              <a:spcAft>
                <a:spcPts val="0"/>
              </a:spcAft>
              <a:buSzPts val="935"/>
              <a:buChar char="■"/>
            </a:pPr>
            <a:r>
              <a:rPr lang="fr-FR" sz="1700"/>
              <a:t>(…)</a:t>
            </a:r>
            <a:endParaRPr/>
          </a:p>
          <a:p>
            <a:pPr indent="-285750" lvl="1" marL="742950" rtl="0" algn="l">
              <a:lnSpc>
                <a:spcPct val="80000"/>
              </a:lnSpc>
              <a:spcBef>
                <a:spcPts val="340"/>
              </a:spcBef>
              <a:spcAft>
                <a:spcPts val="0"/>
              </a:spcAft>
              <a:buSzPts val="935"/>
              <a:buChar char="■"/>
            </a:pPr>
            <a:r>
              <a:rPr b="1" lang="fr-FR" sz="1700"/>
              <a:t>Un protocole, un format, une méthode de cryptage, de brouillage ou de transformation ne constitue pas en tant que tel une mesure technique</a:t>
            </a:r>
            <a:r>
              <a:rPr lang="fr-FR" sz="1700"/>
              <a:t> au sens du présent article.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b="1">
              <a:solidFill>
                <a:srgbClr val="345A8A"/>
              </a:solidFill>
              <a:latin typeface="Times New Roman"/>
              <a:ea typeface="Times New Roman"/>
              <a:cs typeface="Times New Roman"/>
              <a:sym typeface="Times New Roman"/>
            </a:endParaRPr>
          </a:p>
        </p:txBody>
      </p:sp>
      <p:sp>
        <p:nvSpPr>
          <p:cNvPr id="536" name="Google Shape;536;p7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Lorsqu'il a rendu publiques </a:t>
            </a:r>
            <a:r>
              <a:rPr lang="fr-FR">
                <a:latin typeface="Calibri"/>
                <a:ea typeface="Calibri"/>
                <a:cs typeface="Calibri"/>
                <a:sym typeface="Calibri"/>
              </a:rPr>
              <a:t>les données à caractère personnel et qu'il est tenu de les effacer en vertu du paragraphe 1, le responsable du traitement, compte tenu des technologies disponibles et des coûts de mise en œuvre, </a:t>
            </a:r>
            <a:r>
              <a:rPr b="1" lang="fr-FR">
                <a:latin typeface="Calibri"/>
                <a:ea typeface="Calibri"/>
                <a:cs typeface="Calibri"/>
                <a:sym typeface="Calibri"/>
              </a:rPr>
              <a:t>prend des mesures raisonnables</a:t>
            </a:r>
            <a:r>
              <a:rPr lang="fr-FR">
                <a:latin typeface="Calibri"/>
                <a:ea typeface="Calibri"/>
                <a:cs typeface="Calibri"/>
                <a:sym typeface="Calibri"/>
              </a:rPr>
              <a:t>, y compris d'ordre technique</a:t>
            </a:r>
            <a:r>
              <a:rPr b="1" lang="fr-FR">
                <a:latin typeface="Calibri"/>
                <a:ea typeface="Calibri"/>
                <a:cs typeface="Calibri"/>
                <a:sym typeface="Calibri"/>
              </a:rPr>
              <a:t>, pour informer les responsables du traitement </a:t>
            </a:r>
            <a:r>
              <a:rPr lang="fr-FR">
                <a:latin typeface="Calibri"/>
                <a:ea typeface="Calibri"/>
                <a:cs typeface="Calibri"/>
                <a:sym typeface="Calibri"/>
              </a:rPr>
              <a:t>qui traitent ces données à caractère personnel que la personne concernée a demandé l'effacement par ces responsables du traitement de tout lien vers ces données à caractère personnel, ou de toute copie ou reproduction de celles-ci.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b="1">
              <a:solidFill>
                <a:srgbClr val="345A8A"/>
              </a:solidFill>
              <a:latin typeface="Times New Roman"/>
              <a:ea typeface="Times New Roman"/>
              <a:cs typeface="Times New Roman"/>
              <a:sym typeface="Times New Roman"/>
            </a:endParaRPr>
          </a:p>
        </p:txBody>
      </p:sp>
      <p:sp>
        <p:nvSpPr>
          <p:cNvPr id="542" name="Google Shape;542;p7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3.   </a:t>
            </a:r>
            <a:r>
              <a:rPr b="1" lang="fr-FR">
                <a:latin typeface="Calibri"/>
                <a:ea typeface="Calibri"/>
                <a:cs typeface="Calibri"/>
                <a:sym typeface="Calibri"/>
              </a:rPr>
              <a:t>Les paragraphes 1 et 2 ne s'appliquent pas </a:t>
            </a:r>
            <a:r>
              <a:rPr lang="fr-FR">
                <a:latin typeface="Calibri"/>
                <a:ea typeface="Calibri"/>
                <a:cs typeface="Calibri"/>
                <a:sym typeface="Calibri"/>
              </a:rPr>
              <a:t>dans la mesure où ce traitement est nécessaire:</a:t>
            </a:r>
            <a:endParaRPr/>
          </a:p>
          <a:p>
            <a:pPr indent="-228600" lvl="2" marL="1143000" rtl="0" algn="l">
              <a:spcBef>
                <a:spcPts val="400"/>
              </a:spcBef>
              <a:spcAft>
                <a:spcPts val="0"/>
              </a:spcAft>
              <a:buSzPts val="1000"/>
              <a:buChar char="■"/>
            </a:pPr>
            <a:r>
              <a:rPr lang="fr-FR">
                <a:latin typeface="Calibri"/>
                <a:ea typeface="Calibri"/>
                <a:cs typeface="Calibri"/>
                <a:sym typeface="Calibri"/>
              </a:rPr>
              <a:t>a) à </a:t>
            </a:r>
            <a:r>
              <a:rPr b="1" lang="fr-FR">
                <a:latin typeface="Calibri"/>
                <a:ea typeface="Calibri"/>
                <a:cs typeface="Calibri"/>
                <a:sym typeface="Calibri"/>
              </a:rPr>
              <a:t>l'exercice du droit à la liberté d'expression et d'information</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b) </a:t>
            </a:r>
            <a:r>
              <a:rPr b="1" lang="fr-FR">
                <a:latin typeface="Calibri"/>
                <a:ea typeface="Calibri"/>
                <a:cs typeface="Calibri"/>
                <a:sym typeface="Calibri"/>
              </a:rPr>
              <a:t>pour respecter une obligation légale </a:t>
            </a:r>
            <a:r>
              <a:rPr lang="fr-FR">
                <a:latin typeface="Calibri"/>
                <a:ea typeface="Calibri"/>
                <a:cs typeface="Calibri"/>
                <a:sym typeface="Calibri"/>
              </a:rPr>
              <a:t>qui requiert le traitement prévue par le droit de l'Union ou par le droit de l'État membre auquel le responsable du traitement est soumis, ou pour exécuter une mission d'intérêt public ou relevant de l'exercice de l'autorité publique dont est investi le responsable du traitement;</a:t>
            </a:r>
            <a:endParaRPr/>
          </a:p>
          <a:p>
            <a:pPr indent="-228600" lvl="2" marL="1143000" rtl="0" algn="l">
              <a:spcBef>
                <a:spcPts val="400"/>
              </a:spcBef>
              <a:spcAft>
                <a:spcPts val="0"/>
              </a:spcAft>
              <a:buSzPts val="1000"/>
              <a:buChar char="■"/>
            </a:pPr>
            <a:r>
              <a:rPr lang="fr-FR">
                <a:latin typeface="Calibri"/>
                <a:ea typeface="Calibri"/>
                <a:cs typeface="Calibri"/>
                <a:sym typeface="Calibri"/>
              </a:rPr>
              <a:t>c) </a:t>
            </a:r>
            <a:r>
              <a:rPr b="1" lang="fr-FR">
                <a:latin typeface="Calibri"/>
                <a:ea typeface="Calibri"/>
                <a:cs typeface="Calibri"/>
                <a:sym typeface="Calibri"/>
              </a:rPr>
              <a:t>pour des motifs d'intérêt public dans le domaine de la santé publique</a:t>
            </a:r>
            <a:r>
              <a:rPr lang="fr-FR">
                <a:latin typeface="Calibri"/>
                <a:ea typeface="Calibri"/>
                <a:cs typeface="Calibri"/>
                <a:sym typeface="Calibri"/>
              </a:rPr>
              <a:t>, conformément à l'article 9, paragraphe 2, points h) et i), ainsi qu'à l'article 9, paragraphe 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l'effacement («droit à l'oubli»)</a:t>
            </a:r>
            <a:endParaRPr b="1">
              <a:solidFill>
                <a:srgbClr val="345A8A"/>
              </a:solidFill>
              <a:latin typeface="Times New Roman"/>
              <a:ea typeface="Times New Roman"/>
              <a:cs typeface="Times New Roman"/>
              <a:sym typeface="Times New Roman"/>
            </a:endParaRPr>
          </a:p>
        </p:txBody>
      </p:sp>
      <p:sp>
        <p:nvSpPr>
          <p:cNvPr id="548" name="Google Shape;548;p7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17</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3.   </a:t>
            </a:r>
            <a:r>
              <a:rPr b="1" lang="fr-FR">
                <a:latin typeface="Calibri"/>
                <a:ea typeface="Calibri"/>
                <a:cs typeface="Calibri"/>
                <a:sym typeface="Calibri"/>
              </a:rPr>
              <a:t>Les paragraphes 1 et 2 ne s'appliquent pas</a:t>
            </a:r>
            <a:r>
              <a:rPr lang="fr-FR">
                <a:latin typeface="Calibri"/>
                <a:ea typeface="Calibri"/>
                <a:cs typeface="Calibri"/>
                <a:sym typeface="Calibri"/>
              </a:rPr>
              <a:t> dans la mesure où ce traitement est nécessaire:</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d) </a:t>
            </a:r>
            <a:r>
              <a:rPr b="1" lang="fr-FR">
                <a:latin typeface="Calibri"/>
                <a:ea typeface="Calibri"/>
                <a:cs typeface="Calibri"/>
                <a:sym typeface="Calibri"/>
              </a:rPr>
              <a:t>à des fins archivistiques dans l'intérêt public, à des fins de recherche scientifique ou historique ou à des fins statistiques </a:t>
            </a:r>
            <a:r>
              <a:rPr lang="fr-FR">
                <a:latin typeface="Calibri"/>
                <a:ea typeface="Calibri"/>
                <a:cs typeface="Calibri"/>
                <a:sym typeface="Calibri"/>
              </a:rPr>
              <a:t>conformément à l'article 89, paragraphe 1, dans la mesure où le droit visé au paragraphe 1 est susceptible de rendre impossible ou de compromettre gravement la réalisation des objectifs dudit traitement; </a:t>
            </a:r>
            <a:endParaRPr/>
          </a:p>
          <a:p>
            <a:pPr indent="-228600" lvl="2" marL="1143000" rtl="0" algn="l">
              <a:spcBef>
                <a:spcPts val="400"/>
              </a:spcBef>
              <a:spcAft>
                <a:spcPts val="0"/>
              </a:spcAft>
              <a:buSzPts val="1000"/>
              <a:buChar char="■"/>
            </a:pPr>
            <a:r>
              <a:rPr lang="fr-FR">
                <a:latin typeface="Calibri"/>
                <a:ea typeface="Calibri"/>
                <a:cs typeface="Calibri"/>
                <a:sym typeface="Calibri"/>
              </a:rPr>
              <a:t>ou</a:t>
            </a:r>
            <a:endParaRPr/>
          </a:p>
          <a:p>
            <a:pPr indent="-228600" lvl="2" marL="1143000" rtl="0" algn="l">
              <a:spcBef>
                <a:spcPts val="400"/>
              </a:spcBef>
              <a:spcAft>
                <a:spcPts val="0"/>
              </a:spcAft>
              <a:buSzPts val="1000"/>
              <a:buChar char="■"/>
            </a:pPr>
            <a:r>
              <a:rPr lang="fr-FR">
                <a:latin typeface="Calibri"/>
                <a:ea typeface="Calibri"/>
                <a:cs typeface="Calibri"/>
                <a:sym typeface="Calibri"/>
              </a:rPr>
              <a:t>e) </a:t>
            </a:r>
            <a:r>
              <a:rPr b="1" lang="fr-FR">
                <a:latin typeface="Calibri"/>
                <a:ea typeface="Calibri"/>
                <a:cs typeface="Calibri"/>
                <a:sym typeface="Calibri"/>
              </a:rPr>
              <a:t>à la constatation, à l'exercice ou à la défense de droits en justice.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la limitation du traitement</a:t>
            </a:r>
            <a:endParaRPr/>
          </a:p>
        </p:txBody>
      </p:sp>
      <p:sp>
        <p:nvSpPr>
          <p:cNvPr id="554" name="Google Shape;554;p7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18</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La personne concernée a le droit d'obtenir du responsable du traitement </a:t>
            </a:r>
            <a:r>
              <a:rPr b="1" lang="fr-FR">
                <a:latin typeface="Calibri"/>
                <a:ea typeface="Calibri"/>
                <a:cs typeface="Calibri"/>
                <a:sym typeface="Calibri"/>
              </a:rPr>
              <a:t>la limitation du traitement lorsque l'un des éléments suivants s'applique</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a) </a:t>
            </a:r>
            <a:r>
              <a:rPr b="1" lang="fr-FR">
                <a:latin typeface="Calibri"/>
                <a:ea typeface="Calibri"/>
                <a:cs typeface="Calibri"/>
                <a:sym typeface="Calibri"/>
              </a:rPr>
              <a:t>l'exactitude des données </a:t>
            </a:r>
            <a:r>
              <a:rPr lang="fr-FR">
                <a:latin typeface="Calibri"/>
                <a:ea typeface="Calibri"/>
                <a:cs typeface="Calibri"/>
                <a:sym typeface="Calibri"/>
              </a:rPr>
              <a:t>à caractère personnel est contestée par la personne concernée, pendant une durée permettant au responsable du traitement de vérifier l'exactitude des données à caractère personnel;</a:t>
            </a:r>
            <a:endParaRPr/>
          </a:p>
          <a:p>
            <a:pPr indent="-228600" lvl="2" marL="1143000" rtl="0" algn="l">
              <a:spcBef>
                <a:spcPts val="400"/>
              </a:spcBef>
              <a:spcAft>
                <a:spcPts val="0"/>
              </a:spcAft>
              <a:buSzPts val="1000"/>
              <a:buChar char="■"/>
            </a:pPr>
            <a:r>
              <a:rPr lang="fr-FR">
                <a:latin typeface="Calibri"/>
                <a:ea typeface="Calibri"/>
                <a:cs typeface="Calibri"/>
                <a:sym typeface="Calibri"/>
              </a:rPr>
              <a:t>b) </a:t>
            </a:r>
            <a:r>
              <a:rPr b="1" lang="fr-FR">
                <a:latin typeface="Calibri"/>
                <a:ea typeface="Calibri"/>
                <a:cs typeface="Calibri"/>
                <a:sym typeface="Calibri"/>
              </a:rPr>
              <a:t>le traitement est illicite </a:t>
            </a:r>
            <a:r>
              <a:rPr lang="fr-FR">
                <a:latin typeface="Calibri"/>
                <a:ea typeface="Calibri"/>
                <a:cs typeface="Calibri"/>
                <a:sym typeface="Calibri"/>
              </a:rPr>
              <a:t>et la personne concernée s'oppose à leur effacement et exige à la place la limitation de leur utilisation;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la limitation du traitement</a:t>
            </a:r>
            <a:endParaRPr b="1">
              <a:solidFill>
                <a:srgbClr val="345A8A"/>
              </a:solidFill>
              <a:latin typeface="Times New Roman"/>
              <a:ea typeface="Times New Roman"/>
              <a:cs typeface="Times New Roman"/>
              <a:sym typeface="Times New Roman"/>
            </a:endParaRPr>
          </a:p>
        </p:txBody>
      </p:sp>
      <p:sp>
        <p:nvSpPr>
          <p:cNvPr id="560" name="Google Shape;560;p7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18</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La personne concernée a le droit d'obtenir du responsable du traitement </a:t>
            </a:r>
            <a:r>
              <a:rPr b="1" lang="fr-FR">
                <a:latin typeface="Calibri"/>
                <a:ea typeface="Calibri"/>
                <a:cs typeface="Calibri"/>
                <a:sym typeface="Calibri"/>
              </a:rPr>
              <a:t>la limitation du traitement lorsque l'un des éléments suivants s'applique</a:t>
            </a: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c) </a:t>
            </a:r>
            <a:r>
              <a:rPr b="1" lang="fr-FR">
                <a:latin typeface="Calibri"/>
                <a:ea typeface="Calibri"/>
                <a:cs typeface="Calibri"/>
                <a:sym typeface="Calibri"/>
              </a:rPr>
              <a:t>le responsable du traitement n'a plus besoin des données </a:t>
            </a:r>
            <a:r>
              <a:rPr lang="fr-FR">
                <a:latin typeface="Calibri"/>
                <a:ea typeface="Calibri"/>
                <a:cs typeface="Calibri"/>
                <a:sym typeface="Calibri"/>
              </a:rPr>
              <a:t>à caractère personnel aux fins du traitement mais celles-ci sont encore nécessaires à la personne concernée pour la constatation, l'exercice ou la défense de droits en justice;</a:t>
            </a:r>
            <a:endParaRPr/>
          </a:p>
          <a:p>
            <a:pPr indent="-228600" lvl="2" marL="1143000" rtl="0" algn="l">
              <a:spcBef>
                <a:spcPts val="370"/>
              </a:spcBef>
              <a:spcAft>
                <a:spcPts val="0"/>
              </a:spcAft>
              <a:buSzPct val="50000"/>
              <a:buChar char="■"/>
            </a:pPr>
            <a:r>
              <a:rPr lang="fr-FR">
                <a:latin typeface="Calibri"/>
                <a:ea typeface="Calibri"/>
                <a:cs typeface="Calibri"/>
                <a:sym typeface="Calibri"/>
              </a:rPr>
              <a:t>d) </a:t>
            </a:r>
            <a:r>
              <a:rPr b="1" lang="fr-FR">
                <a:latin typeface="Calibri"/>
                <a:ea typeface="Calibri"/>
                <a:cs typeface="Calibri"/>
                <a:sym typeface="Calibri"/>
              </a:rPr>
              <a:t>la personne concernée s'est opposée</a:t>
            </a:r>
            <a:r>
              <a:rPr lang="fr-FR">
                <a:latin typeface="Calibri"/>
                <a:ea typeface="Calibri"/>
                <a:cs typeface="Calibri"/>
                <a:sym typeface="Calibri"/>
              </a:rPr>
              <a:t> au traitement en vertu de l'article 21, paragraphe 1, pendant la vérification portant sur le point de savoir si les motifs légitimes poursuivis par le responsable du traitement prévalent sur ceux de la personne concernée.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5"/>
          <p:cNvSpPr txBox="1"/>
          <p:nvPr>
            <p:ph type="title"/>
          </p:nvPr>
        </p:nvSpPr>
        <p:spPr>
          <a:xfrm>
            <a:off x="1130300" y="765175"/>
            <a:ext cx="8029575" cy="1143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Obligation de notification en ce qui concerne la rectification ou l'effacement de données à caractère personnel ou la limitation du traitement</a:t>
            </a:r>
            <a:endParaRPr/>
          </a:p>
        </p:txBody>
      </p:sp>
      <p:sp>
        <p:nvSpPr>
          <p:cNvPr id="566" name="Google Shape;566;p7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19</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b="1" lang="fr-FR">
                <a:latin typeface="Calibri"/>
                <a:ea typeface="Calibri"/>
                <a:cs typeface="Calibri"/>
                <a:sym typeface="Calibri"/>
              </a:rPr>
              <a:t>Le responsable du traitement notifie à chaque destinataire auquel les données à caractère personnel ont été communiquées </a:t>
            </a:r>
            <a:r>
              <a:rPr lang="fr-FR">
                <a:latin typeface="Calibri"/>
                <a:ea typeface="Calibri"/>
                <a:cs typeface="Calibri"/>
                <a:sym typeface="Calibri"/>
              </a:rPr>
              <a:t>toute rectification ou tout effacement de données à caractère personnel ou toute limitation du traitement effectué conformément à l'article 16, à l'article 17, paragraphe 1, et à l'article 18, à moins qu'une telle communication se révèle impossible ou exige des efforts disproportionnés. Le responsable du traitement fournit à la personne concernée des informations sur ces destinataires si celle-ci en fait la demande.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la portabilité des données</a:t>
            </a:r>
            <a:endParaRPr/>
          </a:p>
        </p:txBody>
      </p:sp>
      <p:sp>
        <p:nvSpPr>
          <p:cNvPr id="572" name="Google Shape;572;p7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20</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a:t>
            </a:r>
            <a:r>
              <a:rPr b="1" lang="fr-FR">
                <a:latin typeface="Calibri"/>
                <a:ea typeface="Calibri"/>
                <a:cs typeface="Calibri"/>
                <a:sym typeface="Calibri"/>
              </a:rPr>
              <a:t>Les personnes concernées ont le droit de recevoir les données à caractère personnel</a:t>
            </a:r>
            <a:r>
              <a:rPr lang="fr-FR">
                <a:latin typeface="Calibri"/>
                <a:ea typeface="Calibri"/>
                <a:cs typeface="Calibri"/>
                <a:sym typeface="Calibri"/>
              </a:rPr>
              <a:t> les concernant qu'elles ont fournies à un responsable du traitement, </a:t>
            </a:r>
            <a:r>
              <a:rPr b="1" lang="fr-FR">
                <a:latin typeface="Calibri"/>
                <a:ea typeface="Calibri"/>
                <a:cs typeface="Calibri"/>
                <a:sym typeface="Calibri"/>
              </a:rPr>
              <a:t>dans un format structuré, couramment utilisé </a:t>
            </a:r>
            <a:r>
              <a:rPr lang="fr-FR">
                <a:latin typeface="Calibri"/>
                <a:ea typeface="Calibri"/>
                <a:cs typeface="Calibri"/>
                <a:sym typeface="Calibri"/>
              </a:rPr>
              <a:t>et lisible par machine, </a:t>
            </a:r>
            <a:r>
              <a:rPr b="1" lang="fr-FR">
                <a:latin typeface="Calibri"/>
                <a:ea typeface="Calibri"/>
                <a:cs typeface="Calibri"/>
                <a:sym typeface="Calibri"/>
              </a:rPr>
              <a:t>et ont le droit de transmettre ces données à un autre responsable du traitement </a:t>
            </a:r>
            <a:r>
              <a:rPr lang="fr-FR">
                <a:latin typeface="Calibri"/>
                <a:ea typeface="Calibri"/>
                <a:cs typeface="Calibri"/>
                <a:sym typeface="Calibri"/>
              </a:rPr>
              <a:t>sans que le responsable du traitement auquel les données à caractère personnel ont été communiquées y fasse obstacle, lorsque:</a:t>
            </a:r>
            <a:endParaRPr/>
          </a:p>
          <a:p>
            <a:pPr indent="-228600" lvl="2" marL="1143000" rtl="0" algn="l">
              <a:spcBef>
                <a:spcPts val="400"/>
              </a:spcBef>
              <a:spcAft>
                <a:spcPts val="0"/>
              </a:spcAft>
              <a:buSzPts val="1000"/>
              <a:buChar char="■"/>
            </a:pPr>
            <a:r>
              <a:rPr lang="fr-FR">
                <a:latin typeface="Calibri"/>
                <a:ea typeface="Calibri"/>
                <a:cs typeface="Calibri"/>
                <a:sym typeface="Calibri"/>
              </a:rPr>
              <a:t>a</a:t>
            </a:r>
            <a:r>
              <a:rPr b="1" lang="fr-FR">
                <a:latin typeface="Calibri"/>
                <a:ea typeface="Calibri"/>
                <a:cs typeface="Calibri"/>
                <a:sym typeface="Calibri"/>
              </a:rPr>
              <a:t>) le traitement est fondé sur le consentement </a:t>
            </a:r>
            <a:r>
              <a:rPr lang="fr-FR">
                <a:latin typeface="Calibri"/>
                <a:ea typeface="Calibri"/>
                <a:cs typeface="Calibri"/>
                <a:sym typeface="Calibri"/>
              </a:rPr>
              <a:t>en application de l'article 6, paragraphe 1, point a), ou de l'article 9, paragraphe 2, point a), </a:t>
            </a:r>
            <a:r>
              <a:rPr b="1" lang="fr-FR">
                <a:latin typeface="Calibri"/>
                <a:ea typeface="Calibri"/>
                <a:cs typeface="Calibri"/>
                <a:sym typeface="Calibri"/>
              </a:rPr>
              <a:t>ou sur un contrat </a:t>
            </a:r>
            <a:r>
              <a:rPr lang="fr-FR">
                <a:latin typeface="Calibri"/>
                <a:ea typeface="Calibri"/>
                <a:cs typeface="Calibri"/>
                <a:sym typeface="Calibri"/>
              </a:rPr>
              <a:t>en application de l'article 6, paragraphe 1, point b); et</a:t>
            </a:r>
            <a:endParaRPr/>
          </a:p>
          <a:p>
            <a:pPr indent="-228600" lvl="2" marL="1143000" rtl="0" algn="l">
              <a:spcBef>
                <a:spcPts val="400"/>
              </a:spcBef>
              <a:spcAft>
                <a:spcPts val="0"/>
              </a:spcAft>
              <a:buSzPts val="1000"/>
              <a:buChar char="■"/>
            </a:pPr>
            <a:r>
              <a:rPr lang="fr-FR">
                <a:latin typeface="Calibri"/>
                <a:ea typeface="Calibri"/>
                <a:cs typeface="Calibri"/>
                <a:sym typeface="Calibri"/>
              </a:rPr>
              <a:t>b</a:t>
            </a:r>
            <a:r>
              <a:rPr b="1" lang="fr-FR">
                <a:latin typeface="Calibri"/>
                <a:ea typeface="Calibri"/>
                <a:cs typeface="Calibri"/>
                <a:sym typeface="Calibri"/>
              </a:rPr>
              <a:t>) le traitement est effectué à l'aide de procédés automatisés</a:t>
            </a:r>
            <a:r>
              <a:rPr lang="fr-FR">
                <a:latin typeface="Calibri"/>
                <a:ea typeface="Calibri"/>
                <a:cs typeface="Calibri"/>
                <a:sym typeface="Calibri"/>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à la portabilité des données</a:t>
            </a:r>
            <a:endParaRPr b="1">
              <a:solidFill>
                <a:srgbClr val="345A8A"/>
              </a:solidFill>
              <a:latin typeface="Times New Roman"/>
              <a:ea typeface="Times New Roman"/>
              <a:cs typeface="Times New Roman"/>
              <a:sym typeface="Times New Roman"/>
            </a:endParaRPr>
          </a:p>
        </p:txBody>
      </p:sp>
      <p:sp>
        <p:nvSpPr>
          <p:cNvPr id="578" name="Google Shape;578;p7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20</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2.   Lorsque la personne concernée exerce son droit à la portabilité des données en application du paragraphe 1, </a:t>
            </a:r>
            <a:r>
              <a:rPr b="1" lang="fr-FR">
                <a:latin typeface="Calibri"/>
                <a:ea typeface="Calibri"/>
                <a:cs typeface="Calibri"/>
                <a:sym typeface="Calibri"/>
              </a:rPr>
              <a:t>elle a le droit d'obtenir que les données à caractère personnel soient transmises directement d'un responsable du traitement à un autre</a:t>
            </a:r>
            <a:r>
              <a:rPr lang="fr-FR">
                <a:latin typeface="Calibri"/>
                <a:ea typeface="Calibri"/>
                <a:cs typeface="Calibri"/>
                <a:sym typeface="Calibri"/>
              </a:rPr>
              <a:t>, lorsque cela est techniquement possible.</a:t>
            </a:r>
            <a:endParaRPr/>
          </a:p>
          <a:p>
            <a:pPr indent="-285750" lvl="1" marL="742950" rtl="0" algn="l">
              <a:spcBef>
                <a:spcPts val="400"/>
              </a:spcBef>
              <a:spcAft>
                <a:spcPts val="0"/>
              </a:spcAft>
              <a:buSzPts val="1100"/>
              <a:buChar char="■"/>
            </a:pPr>
            <a:r>
              <a:rPr lang="fr-FR">
                <a:latin typeface="Calibri"/>
                <a:ea typeface="Calibri"/>
                <a:cs typeface="Calibri"/>
                <a:sym typeface="Calibri"/>
              </a:rPr>
              <a:t>3.   L'exercice du droit, visé au paragraphe 1 du présent article s'entend sans préjudice de l'article 17. Ce droit </a:t>
            </a:r>
            <a:r>
              <a:rPr b="1" lang="fr-FR">
                <a:latin typeface="Calibri"/>
                <a:ea typeface="Calibri"/>
                <a:cs typeface="Calibri"/>
                <a:sym typeface="Calibri"/>
              </a:rPr>
              <a:t>ne s'applique pas au traitement nécessaire à l'exécution d'une mission d'intérêt public ou relevant de l'exercice de l'autorité publique</a:t>
            </a:r>
            <a:r>
              <a:rPr lang="fr-FR">
                <a:latin typeface="Calibri"/>
                <a:ea typeface="Calibri"/>
                <a:cs typeface="Calibri"/>
                <a:sym typeface="Calibri"/>
              </a:rPr>
              <a:t> dont est investi le responsable du traitement.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Droit d'opposition </a:t>
            </a:r>
            <a:endParaRPr/>
          </a:p>
        </p:txBody>
      </p:sp>
      <p:sp>
        <p:nvSpPr>
          <p:cNvPr id="584" name="Google Shape;584;p7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lang="fr-FR">
                <a:solidFill>
                  <a:srgbClr val="4F81BD"/>
                </a:solidFill>
                <a:latin typeface="Calibri"/>
                <a:ea typeface="Calibri"/>
                <a:cs typeface="Calibri"/>
                <a:sym typeface="Calibri"/>
              </a:rPr>
              <a:t>Droit d'opposition </a:t>
            </a:r>
            <a:endParaRPr/>
          </a:p>
          <a:p>
            <a:pPr indent="-285750" lvl="1" marL="742950" rtl="0" algn="l">
              <a:spcBef>
                <a:spcPts val="400"/>
              </a:spcBef>
              <a:spcAft>
                <a:spcPts val="0"/>
              </a:spcAft>
              <a:buSzPts val="1100"/>
              <a:buChar char="■"/>
            </a:pPr>
            <a:r>
              <a:rPr b="1" i="1" lang="fr-FR">
                <a:solidFill>
                  <a:srgbClr val="4F81BD"/>
                </a:solidFill>
                <a:latin typeface="Calibri"/>
                <a:ea typeface="Calibri"/>
                <a:cs typeface="Calibri"/>
                <a:sym typeface="Calibri"/>
              </a:rPr>
              <a:t>Conditions : </a:t>
            </a:r>
            <a:endParaRPr/>
          </a:p>
          <a:p>
            <a:pPr indent="-228600" lvl="2" marL="1143000" rtl="0" algn="l">
              <a:spcBef>
                <a:spcPts val="400"/>
              </a:spcBef>
              <a:spcAft>
                <a:spcPts val="0"/>
              </a:spcAft>
              <a:buSzPts val="1000"/>
              <a:buChar char="■"/>
            </a:pPr>
            <a:r>
              <a:rPr lang="fr-FR">
                <a:latin typeface="Calibri"/>
                <a:ea typeface="Calibri"/>
                <a:cs typeface="Calibri"/>
                <a:sym typeface="Calibri"/>
              </a:rPr>
              <a:t>Identifier l’organisme et les données et définir pour quelles raisons « tenant à votre situation particulière »</a:t>
            </a:r>
            <a:endParaRPr/>
          </a:p>
          <a:p>
            <a:pPr indent="-285750" lvl="1" marL="742950" rtl="0" algn="l">
              <a:spcBef>
                <a:spcPts val="400"/>
              </a:spcBef>
              <a:spcAft>
                <a:spcPts val="0"/>
              </a:spcAft>
              <a:buSzPts val="1100"/>
              <a:buChar char="■"/>
            </a:pPr>
            <a:r>
              <a:rPr b="1" lang="fr-FR">
                <a:solidFill>
                  <a:srgbClr val="0070C0"/>
                </a:solidFill>
                <a:latin typeface="Calibri"/>
                <a:ea typeface="Calibri"/>
                <a:cs typeface="Calibri"/>
                <a:sym typeface="Calibri"/>
              </a:rPr>
              <a:t>Les limites :</a:t>
            </a:r>
            <a:endParaRPr/>
          </a:p>
          <a:p>
            <a:pPr indent="-228600" lvl="2" marL="1143000" rtl="0" algn="l">
              <a:spcBef>
                <a:spcPts val="400"/>
              </a:spcBef>
              <a:spcAft>
                <a:spcPts val="0"/>
              </a:spcAft>
              <a:buSzPts val="1000"/>
              <a:buChar char="■"/>
            </a:pPr>
            <a:r>
              <a:rPr lang="fr-FR">
                <a:latin typeface="Calibri"/>
                <a:ea typeface="Calibri"/>
                <a:cs typeface="Calibri"/>
                <a:sym typeface="Calibri"/>
              </a:rPr>
              <a:t>des motifs légitimes et impérieux à traiter les données ou que celles-ci sont nécessaires à la constatation, exercice ou défense de droits en justice ;</a:t>
            </a:r>
            <a:endParaRPr/>
          </a:p>
          <a:p>
            <a:pPr indent="-228600" lvl="2" marL="1143000" rtl="0" algn="l">
              <a:spcBef>
                <a:spcPts val="400"/>
              </a:spcBef>
              <a:spcAft>
                <a:spcPts val="0"/>
              </a:spcAft>
              <a:buSzPts val="1000"/>
              <a:buChar char="■"/>
            </a:pPr>
            <a:r>
              <a:rPr lang="fr-FR">
                <a:latin typeface="Calibri"/>
                <a:ea typeface="Calibri"/>
                <a:cs typeface="Calibri"/>
                <a:sym typeface="Calibri"/>
              </a:rPr>
              <a:t>en cas de consentement, il faut alors retirer le consentement et non s’opposer au traitement ;</a:t>
            </a:r>
            <a:endParaRPr/>
          </a:p>
          <a:p>
            <a:pPr indent="-228600" lvl="2" marL="1143000" rtl="0" algn="l">
              <a:spcBef>
                <a:spcPts val="400"/>
              </a:spcBef>
              <a:spcAft>
                <a:spcPts val="0"/>
              </a:spcAft>
              <a:buSzPts val="1000"/>
              <a:buChar char="■"/>
            </a:pPr>
            <a:r>
              <a:rPr lang="fr-FR">
                <a:latin typeface="Calibri"/>
                <a:ea typeface="Calibri"/>
                <a:cs typeface="Calibri"/>
                <a:sym typeface="Calibri"/>
              </a:rPr>
              <a:t>un contrat ;</a:t>
            </a:r>
            <a:endParaRPr/>
          </a:p>
          <a:p>
            <a:pPr indent="-228600" lvl="2" marL="1143000" rtl="0" algn="l">
              <a:spcBef>
                <a:spcPts val="400"/>
              </a:spcBef>
              <a:spcAft>
                <a:spcPts val="0"/>
              </a:spcAft>
              <a:buSzPts val="1000"/>
              <a:buChar char="■"/>
            </a:pPr>
            <a:r>
              <a:rPr lang="fr-FR">
                <a:latin typeface="Calibri"/>
                <a:ea typeface="Calibri"/>
                <a:cs typeface="Calibri"/>
                <a:sym typeface="Calibri"/>
              </a:rPr>
              <a:t>une obligation légale ;</a:t>
            </a:r>
            <a:endParaRPr/>
          </a:p>
          <a:p>
            <a:pPr indent="-228600" lvl="2" marL="1143000" rtl="0" algn="l">
              <a:spcBef>
                <a:spcPts val="400"/>
              </a:spcBef>
              <a:spcAft>
                <a:spcPts val="0"/>
              </a:spcAft>
              <a:buSzPts val="1000"/>
              <a:buChar char="■"/>
            </a:pPr>
            <a:r>
              <a:rPr lang="fr-FR">
                <a:latin typeface="Calibri"/>
                <a:ea typeface="Calibri"/>
                <a:cs typeface="Calibri"/>
                <a:sym typeface="Calibri"/>
              </a:rPr>
              <a:t>le traitement est nécessaire à la sauvegarde des intérêts vitaux de la personne concernée ou d'une autre personne physique. </a:t>
            </a:r>
            <a:endParaRPr/>
          </a:p>
          <a:p>
            <a:pPr indent="-215900" lvl="1" marL="742950" rtl="0" algn="l">
              <a:spcBef>
                <a:spcPts val="400"/>
              </a:spcBef>
              <a:spcAft>
                <a:spcPts val="0"/>
              </a:spcAft>
              <a:buSzPts val="1100"/>
              <a:buNone/>
            </a:pPr>
            <a:r>
              <a:t/>
            </a:r>
            <a:endParaRPr>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Décision individuelle automatisée, y compris le profilage</a:t>
            </a:r>
            <a:endParaRPr/>
          </a:p>
        </p:txBody>
      </p:sp>
      <p:sp>
        <p:nvSpPr>
          <p:cNvPr id="590" name="Google Shape;590;p7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22</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a:t>
            </a:r>
            <a:r>
              <a:rPr b="1" lang="fr-FR">
                <a:latin typeface="Calibri"/>
                <a:ea typeface="Calibri"/>
                <a:cs typeface="Calibri"/>
                <a:sym typeface="Calibri"/>
              </a:rPr>
              <a:t>La personne concernée a le droit de ne pas faire l'objet d'une décision fondée exclusivement sur un traitement automatisé</a:t>
            </a:r>
            <a:r>
              <a:rPr lang="fr-FR">
                <a:latin typeface="Calibri"/>
                <a:ea typeface="Calibri"/>
                <a:cs typeface="Calibri"/>
                <a:sym typeface="Calibri"/>
              </a:rPr>
              <a:t>, y compris le profilage, produisant des effets juridiques la concernant ou l'affectant de manière significative de façon similaire.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54" name="Google Shape;154;p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Identification des œuvres</a:t>
            </a:r>
            <a:endParaRPr/>
          </a:p>
          <a:p>
            <a:pPr indent="-285750" lvl="1" marL="742950" rtl="0" algn="l">
              <a:lnSpc>
                <a:spcPct val="90000"/>
              </a:lnSpc>
              <a:spcBef>
                <a:spcPts val="340"/>
              </a:spcBef>
              <a:spcAft>
                <a:spcPts val="0"/>
              </a:spcAft>
              <a:buSzPts val="935"/>
              <a:buChar char="■"/>
            </a:pPr>
            <a:r>
              <a:rPr lang="fr-FR" sz="1700"/>
              <a:t>Article L331-22</a:t>
            </a:r>
            <a:endParaRPr/>
          </a:p>
          <a:p>
            <a:pPr indent="-285750" lvl="1" marL="742950" rtl="0" algn="l">
              <a:lnSpc>
                <a:spcPct val="90000"/>
              </a:lnSpc>
              <a:spcBef>
                <a:spcPts val="340"/>
              </a:spcBef>
              <a:spcAft>
                <a:spcPts val="0"/>
              </a:spcAft>
              <a:buSzPts val="935"/>
              <a:buChar char="■"/>
            </a:pPr>
            <a:r>
              <a:rPr lang="fr-FR" sz="1700"/>
              <a:t>Les informations sous forme électronique concernant le régime des droits afférents à une oeuvre, autre qu'un logiciel, une interprétation, un phonogramme, un vidéogramme ou un programme, </a:t>
            </a:r>
            <a:r>
              <a:rPr b="1" lang="fr-FR" sz="1700"/>
              <a:t>sont protégées dans les conditions prévues au présent titre, lorsque l'un des éléments d'information, numéros ou codes</a:t>
            </a:r>
            <a:r>
              <a:rPr lang="fr-FR" sz="1700"/>
              <a:t> est joint à la reproduction ou apparaît en relation avec la communication au public de l'oeuvre, de l'interprétation, du phonogramme, du vidéogramme ou du programme qu'il concerne.</a:t>
            </a:r>
            <a:endParaRPr/>
          </a:p>
          <a:p>
            <a:pPr indent="-285750" lvl="1" marL="742950" rtl="0" algn="l">
              <a:lnSpc>
                <a:spcPct val="90000"/>
              </a:lnSpc>
              <a:spcBef>
                <a:spcPts val="340"/>
              </a:spcBef>
              <a:spcAft>
                <a:spcPts val="0"/>
              </a:spcAft>
              <a:buSzPts val="935"/>
              <a:buChar char="■"/>
            </a:pPr>
            <a:r>
              <a:rPr b="1" lang="fr-FR" sz="1700"/>
              <a:t>On entend par information sous forme électronique toute information fournie par un titulaire de droits qui permet d'identifier une oeuvre</a:t>
            </a:r>
            <a:r>
              <a:rPr lang="fr-FR" sz="1700"/>
              <a:t>, une interprétation, un phonogramme, un vidéogramme, un programme ou un titulaire de droit, toute information sur les conditions et modalités d'utilisation d'une oeuvre, d'une interprétation, d'un phonogramme, d'un vidéogramme ou d'un programme, ainsi que tout numéro ou code représentant tout ou partie de ces informations.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Décision individuelle automatisée, y compris le profilage</a:t>
            </a:r>
            <a:endParaRPr b="1">
              <a:solidFill>
                <a:srgbClr val="345A8A"/>
              </a:solidFill>
              <a:latin typeface="Times New Roman"/>
              <a:ea typeface="Times New Roman"/>
              <a:cs typeface="Times New Roman"/>
              <a:sym typeface="Times New Roman"/>
            </a:endParaRPr>
          </a:p>
        </p:txBody>
      </p:sp>
      <p:sp>
        <p:nvSpPr>
          <p:cNvPr id="596" name="Google Shape;596;p8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22</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Le paragraphe 1 ne s'applique pas lorsque la décision</a:t>
            </a:r>
            <a:r>
              <a:rPr lang="fr-FR">
                <a:latin typeface="Calibri"/>
                <a:ea typeface="Calibri"/>
                <a:cs typeface="Calibri"/>
                <a:sym typeface="Calibri"/>
              </a:rPr>
              <a:t>:</a:t>
            </a:r>
            <a:endParaRPr/>
          </a:p>
          <a:p>
            <a:pPr indent="-285750" lvl="1" marL="742950" rtl="0" algn="l">
              <a:spcBef>
                <a:spcPts val="400"/>
              </a:spcBef>
              <a:spcAft>
                <a:spcPts val="0"/>
              </a:spcAft>
              <a:buSzPts val="1100"/>
              <a:buChar char="■"/>
            </a:pPr>
            <a:r>
              <a:rPr lang="fr-FR">
                <a:latin typeface="Calibri"/>
                <a:ea typeface="Calibri"/>
                <a:cs typeface="Calibri"/>
                <a:sym typeface="Calibri"/>
              </a:rPr>
              <a:t>a) </a:t>
            </a:r>
            <a:r>
              <a:rPr b="1" lang="fr-FR">
                <a:latin typeface="Calibri"/>
                <a:ea typeface="Calibri"/>
                <a:cs typeface="Calibri"/>
                <a:sym typeface="Calibri"/>
              </a:rPr>
              <a:t>est nécessaire à la conclusion ou à l'exécution d'un contrat </a:t>
            </a:r>
            <a:r>
              <a:rPr lang="fr-FR">
                <a:latin typeface="Calibri"/>
                <a:ea typeface="Calibri"/>
                <a:cs typeface="Calibri"/>
                <a:sym typeface="Calibri"/>
              </a:rPr>
              <a:t>entre la personne concernée et un responsable du traitement;</a:t>
            </a:r>
            <a:endParaRPr/>
          </a:p>
          <a:p>
            <a:pPr indent="-285750" lvl="1" marL="742950" rtl="0" algn="l">
              <a:spcBef>
                <a:spcPts val="400"/>
              </a:spcBef>
              <a:spcAft>
                <a:spcPts val="0"/>
              </a:spcAft>
              <a:buSzPts val="1100"/>
              <a:buChar char="■"/>
            </a:pPr>
            <a:r>
              <a:rPr lang="fr-FR">
                <a:latin typeface="Calibri"/>
                <a:ea typeface="Calibri"/>
                <a:cs typeface="Calibri"/>
                <a:sym typeface="Calibri"/>
              </a:rPr>
              <a:t>b) </a:t>
            </a:r>
            <a:r>
              <a:rPr b="1" lang="fr-FR">
                <a:latin typeface="Calibri"/>
                <a:ea typeface="Calibri"/>
                <a:cs typeface="Calibri"/>
                <a:sym typeface="Calibri"/>
              </a:rPr>
              <a:t>est autorisée par le droit de l'Union ou le droit de l'État membre </a:t>
            </a:r>
            <a:r>
              <a:rPr lang="fr-FR">
                <a:latin typeface="Calibri"/>
                <a:ea typeface="Calibri"/>
                <a:cs typeface="Calibri"/>
                <a:sym typeface="Calibri"/>
              </a:rPr>
              <a:t>auquel le responsable du traitement est soumis et qui prévoit également des mesures appropriées pour la sauvegarde des droits et libertés et des intérêts légitimes de la personne concernée; ou</a:t>
            </a:r>
            <a:endParaRPr/>
          </a:p>
          <a:p>
            <a:pPr indent="-285750" lvl="1" marL="742950" rtl="0" algn="l">
              <a:spcBef>
                <a:spcPts val="400"/>
              </a:spcBef>
              <a:spcAft>
                <a:spcPts val="0"/>
              </a:spcAft>
              <a:buSzPts val="1100"/>
              <a:buChar char="■"/>
            </a:pPr>
            <a:r>
              <a:rPr lang="fr-FR">
                <a:latin typeface="Calibri"/>
                <a:ea typeface="Calibri"/>
                <a:cs typeface="Calibri"/>
                <a:sym typeface="Calibri"/>
              </a:rPr>
              <a:t>c) </a:t>
            </a:r>
            <a:r>
              <a:rPr b="1" lang="fr-FR">
                <a:latin typeface="Calibri"/>
                <a:ea typeface="Calibri"/>
                <a:cs typeface="Calibri"/>
                <a:sym typeface="Calibri"/>
              </a:rPr>
              <a:t>est fondée sur le consentement explicite de la personne concernée</a:t>
            </a:r>
            <a:r>
              <a:rPr lang="fr-FR">
                <a:latin typeface="Calibri"/>
                <a:ea typeface="Calibri"/>
                <a:cs typeface="Calibri"/>
                <a:sym typeface="Calibri"/>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Responsable du traitement et sous-traitant</a:t>
            </a:r>
            <a:endParaRPr b="1">
              <a:solidFill>
                <a:srgbClr val="345A8A"/>
              </a:solidFill>
              <a:latin typeface="Times New Roman"/>
              <a:ea typeface="Times New Roman"/>
              <a:cs typeface="Times New Roman"/>
              <a:sym typeface="Times New Roman"/>
            </a:endParaRPr>
          </a:p>
        </p:txBody>
      </p:sp>
      <p:sp>
        <p:nvSpPr>
          <p:cNvPr id="602" name="Google Shape;602;p8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Sous-traitant</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Registre des activités de traitement </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Sécurité du traitement </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Notification à l'autorité de contrôle d'une violation de données à caractère personnel </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Communication à la personne concernée d'une violation de données à caractère personnel </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Analyse d'impact relative à la protection des données </a:t>
            </a:r>
            <a:endParaRPr/>
          </a:p>
          <a:p>
            <a:pPr indent="-342900" lvl="0" marL="342900" rtl="0" algn="l">
              <a:spcBef>
                <a:spcPts val="400"/>
              </a:spcBef>
              <a:spcAft>
                <a:spcPts val="0"/>
              </a:spcAft>
              <a:buSzPts val="1200"/>
              <a:buChar char="■"/>
            </a:pPr>
            <a:r>
              <a:rPr b="1" i="1" lang="fr-FR">
                <a:solidFill>
                  <a:srgbClr val="4F81BD"/>
                </a:solidFill>
                <a:latin typeface="Calibri"/>
                <a:ea typeface="Calibri"/>
                <a:cs typeface="Calibri"/>
                <a:sym typeface="Calibri"/>
              </a:rPr>
              <a:t>Délégué à la protection des données </a:t>
            </a: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Le sous-traitant</a:t>
            </a:r>
            <a:endParaRPr/>
          </a:p>
        </p:txBody>
      </p:sp>
      <p:sp>
        <p:nvSpPr>
          <p:cNvPr id="608" name="Google Shape;608;p8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28</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Lorsqu'un traitement doit être effectué pour le compte d'un responsable du traitement, celui-ci </a:t>
            </a:r>
            <a:r>
              <a:rPr b="1" lang="fr-FR">
                <a:latin typeface="Calibri"/>
                <a:ea typeface="Calibri"/>
                <a:cs typeface="Calibri"/>
                <a:sym typeface="Calibri"/>
              </a:rPr>
              <a:t>fait uniquement appel à des sous-traitants qui présentent des garanties suffisantes quant à la mise en œuvre de mesures techniques et organisationnelles appropriées</a:t>
            </a:r>
            <a:r>
              <a:rPr lang="fr-FR">
                <a:latin typeface="Calibri"/>
                <a:ea typeface="Calibri"/>
                <a:cs typeface="Calibri"/>
                <a:sym typeface="Calibri"/>
              </a:rPr>
              <a:t> de manière à ce que le traitement réponde aux exigences du présent règlement et garantisse la protection des droits de la personne concernée.</a:t>
            </a:r>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Le sous-traitant ne recrute pas un autre sous-traitant sans l'autorisation écrite préalable, spécifique ou générale, du responsable du traitement</a:t>
            </a:r>
            <a:r>
              <a:rPr lang="fr-FR">
                <a:latin typeface="Calibri"/>
                <a:ea typeface="Calibri"/>
                <a:cs typeface="Calibri"/>
                <a:sym typeface="Calibri"/>
              </a:rPr>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Le sous-traitant</a:t>
            </a:r>
            <a:endParaRPr b="1">
              <a:solidFill>
                <a:srgbClr val="345A8A"/>
              </a:solidFill>
              <a:latin typeface="Times New Roman"/>
              <a:ea typeface="Times New Roman"/>
              <a:cs typeface="Times New Roman"/>
              <a:sym typeface="Times New Roman"/>
            </a:endParaRPr>
          </a:p>
        </p:txBody>
      </p:sp>
      <p:sp>
        <p:nvSpPr>
          <p:cNvPr id="614" name="Google Shape;614;p8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28</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3.   </a:t>
            </a:r>
            <a:r>
              <a:rPr b="1" lang="fr-FR">
                <a:latin typeface="Calibri"/>
                <a:ea typeface="Calibri"/>
                <a:cs typeface="Calibri"/>
                <a:sym typeface="Calibri"/>
              </a:rPr>
              <a:t>Le traitement par un sous-traitant est régi par un contrat ou un autre acte juridique</a:t>
            </a:r>
            <a:r>
              <a:rPr lang="fr-FR">
                <a:latin typeface="Calibri"/>
                <a:ea typeface="Calibri"/>
                <a:cs typeface="Calibri"/>
                <a:sym typeface="Calibri"/>
              </a:rPr>
              <a:t> au titre du droit de l'Union ou du droit d'un État membre, qui lie le sous-traitant à l'égard du responsable du traitement, </a:t>
            </a:r>
            <a:r>
              <a:rPr b="1" lang="fr-FR">
                <a:latin typeface="Calibri"/>
                <a:ea typeface="Calibri"/>
                <a:cs typeface="Calibri"/>
                <a:sym typeface="Calibri"/>
              </a:rPr>
              <a:t>définit l'objet et la durée du traitement</a:t>
            </a:r>
            <a:r>
              <a:rPr lang="fr-FR">
                <a:latin typeface="Calibri"/>
                <a:ea typeface="Calibri"/>
                <a:cs typeface="Calibri"/>
                <a:sym typeface="Calibri"/>
              </a:rPr>
              <a:t>, </a:t>
            </a:r>
            <a:r>
              <a:rPr b="1" lang="fr-FR">
                <a:latin typeface="Calibri"/>
                <a:ea typeface="Calibri"/>
                <a:cs typeface="Calibri"/>
                <a:sym typeface="Calibri"/>
              </a:rPr>
              <a:t>la nature et la finalité du traitement</a:t>
            </a:r>
            <a:r>
              <a:rPr lang="fr-FR">
                <a:latin typeface="Calibri"/>
                <a:ea typeface="Calibri"/>
                <a:cs typeface="Calibri"/>
                <a:sym typeface="Calibri"/>
              </a:rPr>
              <a:t>, </a:t>
            </a:r>
            <a:r>
              <a:rPr b="1" lang="fr-FR">
                <a:latin typeface="Calibri"/>
                <a:ea typeface="Calibri"/>
                <a:cs typeface="Calibri"/>
                <a:sym typeface="Calibri"/>
              </a:rPr>
              <a:t>le type de données à caractère personnel </a:t>
            </a:r>
            <a:r>
              <a:rPr lang="fr-FR">
                <a:latin typeface="Calibri"/>
                <a:ea typeface="Calibri"/>
                <a:cs typeface="Calibri"/>
                <a:sym typeface="Calibri"/>
              </a:rPr>
              <a:t>et </a:t>
            </a:r>
            <a:r>
              <a:rPr b="1" lang="fr-FR">
                <a:latin typeface="Calibri"/>
                <a:ea typeface="Calibri"/>
                <a:cs typeface="Calibri"/>
                <a:sym typeface="Calibri"/>
              </a:rPr>
              <a:t>les catégories de personnes concernées</a:t>
            </a:r>
            <a:r>
              <a:rPr lang="fr-FR">
                <a:latin typeface="Calibri"/>
                <a:ea typeface="Calibri"/>
                <a:cs typeface="Calibri"/>
                <a:sym typeface="Calibri"/>
              </a:rPr>
              <a:t>, et </a:t>
            </a:r>
            <a:r>
              <a:rPr b="1" lang="fr-FR">
                <a:latin typeface="Calibri"/>
                <a:ea typeface="Calibri"/>
                <a:cs typeface="Calibri"/>
                <a:sym typeface="Calibri"/>
              </a:rPr>
              <a:t>les obligations et les droits du responsable du traitement</a:t>
            </a:r>
            <a:r>
              <a:rPr lang="fr-FR">
                <a:latin typeface="Calibri"/>
                <a:ea typeface="Calibri"/>
                <a:cs typeface="Calibri"/>
                <a:sym typeface="Calibri"/>
              </a:rPr>
              <a:t>. </a:t>
            </a:r>
            <a:endParaRPr b="1">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Le registre des activités de traitement</a:t>
            </a:r>
            <a:endParaRPr b="1">
              <a:solidFill>
                <a:srgbClr val="345A8A"/>
              </a:solidFill>
              <a:latin typeface="Times New Roman"/>
              <a:ea typeface="Times New Roman"/>
              <a:cs typeface="Times New Roman"/>
              <a:sym typeface="Times New Roman"/>
            </a:endParaRPr>
          </a:p>
        </p:txBody>
      </p:sp>
      <p:sp>
        <p:nvSpPr>
          <p:cNvPr id="620" name="Google Shape;620;p8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30</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a:t>
            </a:r>
            <a:r>
              <a:rPr b="1" lang="fr-FR">
                <a:latin typeface="Calibri"/>
                <a:ea typeface="Calibri"/>
                <a:cs typeface="Calibri"/>
                <a:sym typeface="Calibri"/>
              </a:rPr>
              <a:t> Chaque responsable du traitement </a:t>
            </a:r>
            <a:r>
              <a:rPr lang="fr-FR">
                <a:latin typeface="Calibri"/>
                <a:ea typeface="Calibri"/>
                <a:cs typeface="Calibri"/>
                <a:sym typeface="Calibri"/>
              </a:rPr>
              <a:t>et, le cas échéant, le représentant du responsable du traitement tiennent un registre des activités de traitement effectuées sous leur responsabilité. </a:t>
            </a:r>
            <a:r>
              <a:rPr b="1" lang="fr-FR">
                <a:latin typeface="Calibri"/>
                <a:ea typeface="Calibri"/>
                <a:cs typeface="Calibri"/>
                <a:sym typeface="Calibri"/>
              </a:rPr>
              <a:t>Ce registre comporte toutes les informations suivantes:</a:t>
            </a:r>
            <a:endParaRPr/>
          </a:p>
          <a:p>
            <a:pPr indent="-228600" lvl="2" marL="1143000" rtl="0" algn="l">
              <a:spcBef>
                <a:spcPts val="370"/>
              </a:spcBef>
              <a:spcAft>
                <a:spcPts val="0"/>
              </a:spcAft>
              <a:buSzPct val="50000"/>
              <a:buChar char="■"/>
            </a:pPr>
            <a:r>
              <a:rPr lang="fr-FR">
                <a:latin typeface="Calibri"/>
                <a:ea typeface="Calibri"/>
                <a:cs typeface="Calibri"/>
                <a:sym typeface="Calibri"/>
              </a:rPr>
              <a:t>a) </a:t>
            </a:r>
            <a:r>
              <a:rPr b="1" lang="fr-FR">
                <a:latin typeface="Calibri"/>
                <a:ea typeface="Calibri"/>
                <a:cs typeface="Calibri"/>
                <a:sym typeface="Calibri"/>
              </a:rPr>
              <a:t>le nom et les coordonnées du responsable du traitement</a:t>
            </a:r>
            <a:r>
              <a:rPr lang="fr-FR">
                <a:latin typeface="Calibri"/>
                <a:ea typeface="Calibri"/>
                <a:cs typeface="Calibri"/>
                <a:sym typeface="Calibri"/>
              </a:rPr>
              <a:t> et, le cas échéant, du responsable conjoint du traitement, du représentant du responsable du traitement et du délégué à la protection des données;</a:t>
            </a:r>
            <a:endParaRPr/>
          </a:p>
          <a:p>
            <a:pPr indent="-228600" lvl="2" marL="1143000" rtl="0" algn="l">
              <a:spcBef>
                <a:spcPts val="370"/>
              </a:spcBef>
              <a:spcAft>
                <a:spcPts val="0"/>
              </a:spcAft>
              <a:buSzPct val="50000"/>
              <a:buChar char="■"/>
            </a:pPr>
            <a:r>
              <a:rPr lang="fr-FR">
                <a:latin typeface="Calibri"/>
                <a:ea typeface="Calibri"/>
                <a:cs typeface="Calibri"/>
                <a:sym typeface="Calibri"/>
              </a:rPr>
              <a:t>b) </a:t>
            </a:r>
            <a:r>
              <a:rPr b="1" lang="fr-FR">
                <a:latin typeface="Calibri"/>
                <a:ea typeface="Calibri"/>
                <a:cs typeface="Calibri"/>
                <a:sym typeface="Calibri"/>
              </a:rPr>
              <a:t>les finalités du traitement</a:t>
            </a: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c) </a:t>
            </a:r>
            <a:r>
              <a:rPr b="1" lang="fr-FR">
                <a:latin typeface="Calibri"/>
                <a:ea typeface="Calibri"/>
                <a:cs typeface="Calibri"/>
                <a:sym typeface="Calibri"/>
              </a:rPr>
              <a:t>une description des catégories de personnes concernées et des catégories de données à caractère personnel</a:t>
            </a: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d) </a:t>
            </a:r>
            <a:r>
              <a:rPr b="1" lang="fr-FR">
                <a:latin typeface="Calibri"/>
                <a:ea typeface="Calibri"/>
                <a:cs typeface="Calibri"/>
                <a:sym typeface="Calibri"/>
              </a:rPr>
              <a:t>les catégories de destinataires </a:t>
            </a:r>
            <a:r>
              <a:rPr lang="fr-FR">
                <a:latin typeface="Calibri"/>
                <a:ea typeface="Calibri"/>
                <a:cs typeface="Calibri"/>
                <a:sym typeface="Calibri"/>
              </a:rPr>
              <a:t>auxquels les données à caractère personnel ont été ou seront communiquées, y compris les destinataires dans des pays tiers ou des organisations internationales;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Le registre des activités de traitement</a:t>
            </a:r>
            <a:endParaRPr b="1">
              <a:solidFill>
                <a:srgbClr val="345A8A"/>
              </a:solidFill>
              <a:latin typeface="Times New Roman"/>
              <a:ea typeface="Times New Roman"/>
              <a:cs typeface="Times New Roman"/>
              <a:sym typeface="Times New Roman"/>
            </a:endParaRPr>
          </a:p>
        </p:txBody>
      </p:sp>
      <p:sp>
        <p:nvSpPr>
          <p:cNvPr id="626" name="Google Shape;626;p8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30</a:t>
            </a:r>
            <a:endParaRPr b="1">
              <a:solidFill>
                <a:srgbClr val="4F81BD"/>
              </a:solidFill>
              <a:latin typeface="Calibri"/>
              <a:ea typeface="Calibri"/>
              <a:cs typeface="Calibri"/>
              <a:sym typeface="Calibri"/>
            </a:endParaRPr>
          </a:p>
          <a:p>
            <a:pPr indent="-285750" lvl="1" marL="742950" rtl="0" algn="l">
              <a:spcBef>
                <a:spcPts val="340"/>
              </a:spcBef>
              <a:spcAft>
                <a:spcPts val="0"/>
              </a:spcAft>
              <a:buSzPct val="55000"/>
              <a:buChar char="■"/>
            </a:pPr>
            <a:r>
              <a:rPr lang="fr-FR">
                <a:latin typeface="Calibri"/>
                <a:ea typeface="Calibri"/>
                <a:cs typeface="Calibri"/>
                <a:sym typeface="Calibri"/>
              </a:rPr>
              <a:t>1.  </a:t>
            </a:r>
            <a:r>
              <a:rPr b="1" lang="fr-FR">
                <a:latin typeface="Calibri"/>
                <a:ea typeface="Calibri"/>
                <a:cs typeface="Calibri"/>
                <a:sym typeface="Calibri"/>
              </a:rPr>
              <a:t> Chaque responsable du traitement </a:t>
            </a:r>
            <a:r>
              <a:rPr lang="fr-FR">
                <a:latin typeface="Calibri"/>
                <a:ea typeface="Calibri"/>
                <a:cs typeface="Calibri"/>
                <a:sym typeface="Calibri"/>
              </a:rPr>
              <a:t>et, le cas échéant, le représentant du responsable du traitement tiennent un registre des activités de traitement effectuées sous leur responsabilité. Ce registre comporte toutes les informations suivantes:</a:t>
            </a:r>
            <a:endParaRPr/>
          </a:p>
          <a:p>
            <a:pPr indent="-228600" lvl="2" marL="1143000" rtl="0" algn="l">
              <a:spcBef>
                <a:spcPts val="340"/>
              </a:spcBef>
              <a:spcAft>
                <a:spcPts val="0"/>
              </a:spcAft>
              <a:buSzPct val="50000"/>
              <a:buChar char="■"/>
            </a:pPr>
            <a:r>
              <a:rPr lang="fr-FR">
                <a:latin typeface="Calibri"/>
                <a:ea typeface="Calibri"/>
                <a:cs typeface="Calibri"/>
                <a:sym typeface="Calibri"/>
              </a:rPr>
              <a:t>(...)</a:t>
            </a:r>
            <a:endParaRPr/>
          </a:p>
          <a:p>
            <a:pPr indent="-228600" lvl="2" marL="1143000" rtl="0" algn="l">
              <a:spcBef>
                <a:spcPts val="340"/>
              </a:spcBef>
              <a:spcAft>
                <a:spcPts val="0"/>
              </a:spcAft>
              <a:buSzPct val="50000"/>
              <a:buChar char="■"/>
            </a:pPr>
            <a:r>
              <a:rPr lang="fr-FR">
                <a:latin typeface="Calibri"/>
                <a:ea typeface="Calibri"/>
                <a:cs typeface="Calibri"/>
                <a:sym typeface="Calibri"/>
              </a:rPr>
              <a:t>e) </a:t>
            </a:r>
            <a:r>
              <a:rPr b="1" lang="fr-FR">
                <a:latin typeface="Calibri"/>
                <a:ea typeface="Calibri"/>
                <a:cs typeface="Calibri"/>
                <a:sym typeface="Calibri"/>
              </a:rPr>
              <a:t>le cas échéant, les transferts de données à caractère personnel vers un pays tiers ou à une organisation internationale</a:t>
            </a:r>
            <a:r>
              <a:rPr lang="fr-FR">
                <a:latin typeface="Calibri"/>
                <a:ea typeface="Calibri"/>
                <a:cs typeface="Calibri"/>
                <a:sym typeface="Calibri"/>
              </a:rPr>
              <a:t>, y compris l'identification de ce pays tiers ou de cette organisation internationale et, dans le cas des transferts visés à l'article 49, paragraphe 1, deuxième alinéa, les documents attestant de l'existence de garanties appropriées;</a:t>
            </a:r>
            <a:endParaRPr/>
          </a:p>
          <a:p>
            <a:pPr indent="-228600" lvl="2" marL="1143000" rtl="0" algn="l">
              <a:spcBef>
                <a:spcPts val="340"/>
              </a:spcBef>
              <a:spcAft>
                <a:spcPts val="0"/>
              </a:spcAft>
              <a:buSzPct val="50000"/>
              <a:buChar char="■"/>
            </a:pPr>
            <a:r>
              <a:rPr lang="fr-FR">
                <a:latin typeface="Calibri"/>
                <a:ea typeface="Calibri"/>
                <a:cs typeface="Calibri"/>
                <a:sym typeface="Calibri"/>
              </a:rPr>
              <a:t>f) dans la mesure du possible, </a:t>
            </a:r>
            <a:r>
              <a:rPr b="1" lang="fr-FR">
                <a:latin typeface="Calibri"/>
                <a:ea typeface="Calibri"/>
                <a:cs typeface="Calibri"/>
                <a:sym typeface="Calibri"/>
              </a:rPr>
              <a:t>les délais prévus pour l'effacement </a:t>
            </a:r>
            <a:r>
              <a:rPr lang="fr-FR">
                <a:latin typeface="Calibri"/>
                <a:ea typeface="Calibri"/>
                <a:cs typeface="Calibri"/>
                <a:sym typeface="Calibri"/>
              </a:rPr>
              <a:t>des différentes catégories de données;</a:t>
            </a:r>
            <a:endParaRPr/>
          </a:p>
          <a:p>
            <a:pPr indent="-228600" lvl="2" marL="1143000" rtl="0" algn="l">
              <a:spcBef>
                <a:spcPts val="340"/>
              </a:spcBef>
              <a:spcAft>
                <a:spcPts val="0"/>
              </a:spcAft>
              <a:buSzPct val="50000"/>
              <a:buChar char="■"/>
            </a:pPr>
            <a:r>
              <a:rPr lang="fr-FR">
                <a:latin typeface="Calibri"/>
                <a:ea typeface="Calibri"/>
                <a:cs typeface="Calibri"/>
                <a:sym typeface="Calibri"/>
              </a:rPr>
              <a:t>g) </a:t>
            </a:r>
            <a:r>
              <a:rPr b="1" lang="fr-FR">
                <a:latin typeface="Calibri"/>
                <a:ea typeface="Calibri"/>
                <a:cs typeface="Calibri"/>
                <a:sym typeface="Calibri"/>
              </a:rPr>
              <a:t>dans la mesure du possible, une description générale des mesures de sécurité techniques et organisationnelles </a:t>
            </a:r>
            <a:r>
              <a:rPr lang="fr-FR">
                <a:latin typeface="Calibri"/>
                <a:ea typeface="Calibri"/>
                <a:cs typeface="Calibri"/>
                <a:sym typeface="Calibri"/>
              </a:rPr>
              <a:t>visées à l'article 32, paragraphe 1.</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CHAPITRE IV Responsable du traitement et sous-traitant</a:t>
            </a:r>
            <a:endParaRPr b="1">
              <a:solidFill>
                <a:srgbClr val="345A8A"/>
              </a:solidFill>
              <a:latin typeface="Times New Roman"/>
              <a:ea typeface="Times New Roman"/>
              <a:cs typeface="Times New Roman"/>
              <a:sym typeface="Times New Roman"/>
            </a:endParaRPr>
          </a:p>
        </p:txBody>
      </p:sp>
      <p:sp>
        <p:nvSpPr>
          <p:cNvPr id="632" name="Google Shape;632;p8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30</a:t>
            </a:r>
            <a:endParaRPr b="1">
              <a:solidFill>
                <a:srgbClr val="4F81BD"/>
              </a:solidFill>
              <a:latin typeface="Calibri"/>
              <a:ea typeface="Calibri"/>
              <a:cs typeface="Calibri"/>
              <a:sym typeface="Calibri"/>
            </a:endParaRPr>
          </a:p>
          <a:p>
            <a:pPr indent="-285750" lvl="1" marL="742950" rtl="0" algn="l">
              <a:spcBef>
                <a:spcPts val="340"/>
              </a:spcBef>
              <a:spcAft>
                <a:spcPts val="0"/>
              </a:spcAft>
              <a:buSzPct val="55000"/>
              <a:buChar char="■"/>
            </a:pPr>
            <a:r>
              <a:rPr lang="fr-FR">
                <a:latin typeface="Calibri"/>
                <a:ea typeface="Calibri"/>
                <a:cs typeface="Calibri"/>
                <a:sym typeface="Calibri"/>
              </a:rPr>
              <a:t>2.   </a:t>
            </a:r>
            <a:r>
              <a:rPr b="1" lang="fr-FR">
                <a:latin typeface="Calibri"/>
                <a:ea typeface="Calibri"/>
                <a:cs typeface="Calibri"/>
                <a:sym typeface="Calibri"/>
              </a:rPr>
              <a:t>Chaque sous-traitant </a:t>
            </a:r>
            <a:r>
              <a:rPr lang="fr-FR">
                <a:latin typeface="Calibri"/>
                <a:ea typeface="Calibri"/>
                <a:cs typeface="Calibri"/>
                <a:sym typeface="Calibri"/>
              </a:rPr>
              <a:t>et, le cas échéant, le représentant du sous-traitant tiennent </a:t>
            </a:r>
            <a:r>
              <a:rPr b="1" lang="fr-FR">
                <a:latin typeface="Calibri"/>
                <a:ea typeface="Calibri"/>
                <a:cs typeface="Calibri"/>
                <a:sym typeface="Calibri"/>
              </a:rPr>
              <a:t>un registre </a:t>
            </a:r>
            <a:r>
              <a:rPr lang="fr-FR">
                <a:latin typeface="Calibri"/>
                <a:ea typeface="Calibri"/>
                <a:cs typeface="Calibri"/>
                <a:sym typeface="Calibri"/>
              </a:rPr>
              <a:t>de toutes les catégories d'activités de traitement effectuées pour le compte du responsable du traitement, </a:t>
            </a:r>
            <a:r>
              <a:rPr b="1" lang="fr-FR">
                <a:latin typeface="Calibri"/>
                <a:ea typeface="Calibri"/>
                <a:cs typeface="Calibri"/>
                <a:sym typeface="Calibri"/>
              </a:rPr>
              <a:t>comprenant</a:t>
            </a:r>
            <a:r>
              <a:rPr lang="fr-FR">
                <a:latin typeface="Calibri"/>
                <a:ea typeface="Calibri"/>
                <a:cs typeface="Calibri"/>
                <a:sym typeface="Calibri"/>
              </a:rPr>
              <a:t>:</a:t>
            </a:r>
            <a:endParaRPr/>
          </a:p>
          <a:p>
            <a:pPr indent="-228600" lvl="2" marL="1143000" rtl="0" algn="l">
              <a:spcBef>
                <a:spcPts val="340"/>
              </a:spcBef>
              <a:spcAft>
                <a:spcPts val="0"/>
              </a:spcAft>
              <a:buSzPct val="50000"/>
              <a:buChar char="■"/>
            </a:pPr>
            <a:r>
              <a:rPr lang="fr-FR">
                <a:latin typeface="Calibri"/>
                <a:ea typeface="Calibri"/>
                <a:cs typeface="Calibri"/>
                <a:sym typeface="Calibri"/>
              </a:rPr>
              <a:t>a</a:t>
            </a:r>
            <a:r>
              <a:rPr b="1" lang="fr-FR">
                <a:latin typeface="Calibri"/>
                <a:ea typeface="Calibri"/>
                <a:cs typeface="Calibri"/>
                <a:sym typeface="Calibri"/>
              </a:rPr>
              <a:t>) le nom et les coordonnées du ou des sous-traitants</a:t>
            </a:r>
            <a:r>
              <a:rPr lang="fr-FR">
                <a:latin typeface="Calibri"/>
                <a:ea typeface="Calibri"/>
                <a:cs typeface="Calibri"/>
                <a:sym typeface="Calibri"/>
              </a:rPr>
              <a:t> et de chaque responsable du traitement pour le compte duquel le sous-traitant agit ainsi que, le cas échéant, les noms et les coordonnées du représentant du responsable du traitement ou du sous-traitant et celles du délégué à la protection des données;</a:t>
            </a:r>
            <a:endParaRPr/>
          </a:p>
          <a:p>
            <a:pPr indent="-228600" lvl="2" marL="1143000" rtl="0" algn="l">
              <a:spcBef>
                <a:spcPts val="340"/>
              </a:spcBef>
              <a:spcAft>
                <a:spcPts val="0"/>
              </a:spcAft>
              <a:buSzPct val="50000"/>
              <a:buChar char="■"/>
            </a:pPr>
            <a:r>
              <a:rPr lang="fr-FR">
                <a:latin typeface="Calibri"/>
                <a:ea typeface="Calibri"/>
                <a:cs typeface="Calibri"/>
                <a:sym typeface="Calibri"/>
              </a:rPr>
              <a:t>b) </a:t>
            </a:r>
            <a:r>
              <a:rPr b="1" lang="fr-FR">
                <a:latin typeface="Calibri"/>
                <a:ea typeface="Calibri"/>
                <a:cs typeface="Calibri"/>
                <a:sym typeface="Calibri"/>
              </a:rPr>
              <a:t>les catégories de traitements effectués</a:t>
            </a:r>
            <a:r>
              <a:rPr lang="fr-FR">
                <a:latin typeface="Calibri"/>
                <a:ea typeface="Calibri"/>
                <a:cs typeface="Calibri"/>
                <a:sym typeface="Calibri"/>
              </a:rPr>
              <a:t> pour le compte de chaque responsable du traitement;</a:t>
            </a:r>
            <a:endParaRPr/>
          </a:p>
          <a:p>
            <a:pPr indent="-228600" lvl="2" marL="1143000" rtl="0" algn="l">
              <a:spcBef>
                <a:spcPts val="340"/>
              </a:spcBef>
              <a:spcAft>
                <a:spcPts val="0"/>
              </a:spcAft>
              <a:buSzPct val="50000"/>
              <a:buChar char="■"/>
            </a:pPr>
            <a:r>
              <a:rPr lang="fr-FR">
                <a:latin typeface="Calibri"/>
                <a:ea typeface="Calibri"/>
                <a:cs typeface="Calibri"/>
                <a:sym typeface="Calibri"/>
              </a:rPr>
              <a:t>c) </a:t>
            </a:r>
            <a:r>
              <a:rPr b="1" lang="fr-FR">
                <a:latin typeface="Calibri"/>
                <a:ea typeface="Calibri"/>
                <a:cs typeface="Calibri"/>
                <a:sym typeface="Calibri"/>
              </a:rPr>
              <a:t>le cas échéant, les transferts de données à caractère personnel </a:t>
            </a:r>
            <a:r>
              <a:rPr lang="fr-FR">
                <a:latin typeface="Calibri"/>
                <a:ea typeface="Calibri"/>
                <a:cs typeface="Calibri"/>
                <a:sym typeface="Calibri"/>
              </a:rPr>
              <a:t>vers un pays tiers ou à une organisation internationale, y compris l'identification de ce pays tiers ou de cette organisation internationale et, dans le cas des transferts visés à l'article 49, paragraphe 1, deuxième alinéa, les documents attestant de l'existence de garanties appropriées;</a:t>
            </a:r>
            <a:endParaRPr/>
          </a:p>
          <a:p>
            <a:pPr indent="-228600" lvl="2" marL="1143000" rtl="0" algn="l">
              <a:spcBef>
                <a:spcPts val="340"/>
              </a:spcBef>
              <a:spcAft>
                <a:spcPts val="0"/>
              </a:spcAft>
              <a:buSzPct val="50000"/>
              <a:buChar char="■"/>
            </a:pPr>
            <a:r>
              <a:rPr lang="fr-FR">
                <a:latin typeface="Calibri"/>
                <a:ea typeface="Calibri"/>
                <a:cs typeface="Calibri"/>
                <a:sym typeface="Calibri"/>
              </a:rPr>
              <a:t>d) </a:t>
            </a:r>
            <a:r>
              <a:rPr b="1" lang="fr-FR">
                <a:latin typeface="Calibri"/>
                <a:ea typeface="Calibri"/>
                <a:cs typeface="Calibri"/>
                <a:sym typeface="Calibri"/>
              </a:rPr>
              <a:t>dans la mesure du possible, une description générale des mesures de sécurité techniques et organisationnelles </a:t>
            </a:r>
            <a:r>
              <a:rPr lang="fr-FR">
                <a:latin typeface="Calibri"/>
                <a:ea typeface="Calibri"/>
                <a:cs typeface="Calibri"/>
                <a:sym typeface="Calibri"/>
              </a:rPr>
              <a:t>visées à l'article 32, paragraphe 1</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Le registre des activités de traitement</a:t>
            </a:r>
            <a:endParaRPr b="1">
              <a:solidFill>
                <a:srgbClr val="345A8A"/>
              </a:solidFill>
              <a:latin typeface="Times New Roman"/>
              <a:ea typeface="Times New Roman"/>
              <a:cs typeface="Times New Roman"/>
              <a:sym typeface="Times New Roman"/>
            </a:endParaRPr>
          </a:p>
        </p:txBody>
      </p:sp>
      <p:sp>
        <p:nvSpPr>
          <p:cNvPr id="638" name="Google Shape;638;p8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30</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5.   </a:t>
            </a:r>
            <a:r>
              <a:rPr b="1" lang="fr-FR">
                <a:latin typeface="Calibri"/>
                <a:ea typeface="Calibri"/>
                <a:cs typeface="Calibri"/>
                <a:sym typeface="Calibri"/>
              </a:rPr>
              <a:t>Les obligations visées aux paragraphes 1 et 2 ne s'appliquent pas</a:t>
            </a:r>
            <a:r>
              <a:rPr lang="fr-FR">
                <a:latin typeface="Calibri"/>
                <a:ea typeface="Calibri"/>
                <a:cs typeface="Calibri"/>
                <a:sym typeface="Calibri"/>
              </a:rPr>
              <a:t> à une entreprise ou à une organisation comptant </a:t>
            </a:r>
            <a:r>
              <a:rPr b="1" lang="fr-FR">
                <a:latin typeface="Calibri"/>
                <a:ea typeface="Calibri"/>
                <a:cs typeface="Calibri"/>
                <a:sym typeface="Calibri"/>
              </a:rPr>
              <a:t>moins de 250 employés</a:t>
            </a:r>
            <a:r>
              <a:rPr lang="fr-FR">
                <a:latin typeface="Calibri"/>
                <a:ea typeface="Calibri"/>
                <a:cs typeface="Calibri"/>
                <a:sym typeface="Calibri"/>
              </a:rPr>
              <a:t>, </a:t>
            </a:r>
            <a:r>
              <a:rPr b="1" lang="fr-FR">
                <a:latin typeface="Calibri"/>
                <a:ea typeface="Calibri"/>
                <a:cs typeface="Calibri"/>
                <a:sym typeface="Calibri"/>
              </a:rPr>
              <a:t>sauf si </a:t>
            </a:r>
            <a:r>
              <a:rPr lang="fr-FR">
                <a:latin typeface="Calibri"/>
                <a:ea typeface="Calibri"/>
                <a:cs typeface="Calibri"/>
                <a:sym typeface="Calibri"/>
              </a:rPr>
              <a:t>le traitement qu'elles effectuent est susceptible de comporter un </a:t>
            </a:r>
            <a:r>
              <a:rPr b="1" lang="fr-FR">
                <a:latin typeface="Calibri"/>
                <a:ea typeface="Calibri"/>
                <a:cs typeface="Calibri"/>
                <a:sym typeface="Calibri"/>
              </a:rPr>
              <a:t>risque pour les droits et des libertés</a:t>
            </a:r>
            <a:r>
              <a:rPr lang="fr-FR">
                <a:latin typeface="Calibri"/>
                <a:ea typeface="Calibri"/>
                <a:cs typeface="Calibri"/>
                <a:sym typeface="Calibri"/>
              </a:rPr>
              <a:t> des personnes concernées, </a:t>
            </a:r>
            <a:r>
              <a:rPr b="1" lang="fr-FR">
                <a:latin typeface="Calibri"/>
                <a:ea typeface="Calibri"/>
                <a:cs typeface="Calibri"/>
                <a:sym typeface="Calibri"/>
              </a:rPr>
              <a:t>s'il n'est pas occasionnel </a:t>
            </a:r>
            <a:r>
              <a:rPr lang="fr-FR">
                <a:latin typeface="Calibri"/>
                <a:ea typeface="Calibri"/>
                <a:cs typeface="Calibri"/>
                <a:sym typeface="Calibri"/>
              </a:rPr>
              <a:t>ou </a:t>
            </a:r>
            <a:r>
              <a:rPr b="1" lang="fr-FR">
                <a:latin typeface="Calibri"/>
                <a:ea typeface="Calibri"/>
                <a:cs typeface="Calibri"/>
                <a:sym typeface="Calibri"/>
              </a:rPr>
              <a:t>s'il porte notamment sur les catégories particulières</a:t>
            </a:r>
            <a:r>
              <a:rPr lang="fr-FR">
                <a:latin typeface="Calibri"/>
                <a:ea typeface="Calibri"/>
                <a:cs typeface="Calibri"/>
                <a:sym typeface="Calibri"/>
              </a:rPr>
              <a:t> de données visées à l'article 9, paragraphe 1, ou sur des données à caractère personnel relatives à des condamnations pénales et à des infractions visées à l'article 10</a:t>
            </a:r>
            <a:r>
              <a:rPr i="1" lang="fr-FR">
                <a:latin typeface="Arial"/>
                <a:ea typeface="Arial"/>
                <a:cs typeface="Arial"/>
                <a:sym typeface="Arial"/>
              </a:rPr>
              <a:t>.</a:t>
            </a:r>
            <a:endParaRPr>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La sécurité du traitement</a:t>
            </a:r>
            <a:endParaRPr b="1">
              <a:solidFill>
                <a:srgbClr val="345A8A"/>
              </a:solidFill>
              <a:latin typeface="Times New Roman"/>
              <a:ea typeface="Times New Roman"/>
              <a:cs typeface="Times New Roman"/>
              <a:sym typeface="Times New Roman"/>
            </a:endParaRPr>
          </a:p>
        </p:txBody>
      </p:sp>
      <p:sp>
        <p:nvSpPr>
          <p:cNvPr id="644" name="Google Shape;644;p8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32</a:t>
            </a:r>
            <a:endParaRPr b="1">
              <a:solidFill>
                <a:srgbClr val="4F81BD"/>
              </a:solidFill>
              <a:latin typeface="Calibri"/>
              <a:ea typeface="Calibri"/>
              <a:cs typeface="Calibri"/>
              <a:sym typeface="Calibri"/>
            </a:endParaRPr>
          </a:p>
          <a:p>
            <a:pPr indent="-285750" lvl="1" marL="742950" rtl="0" algn="l">
              <a:spcBef>
                <a:spcPts val="340"/>
              </a:spcBef>
              <a:spcAft>
                <a:spcPts val="0"/>
              </a:spcAft>
              <a:buSzPct val="55000"/>
              <a:buChar char="■"/>
            </a:pPr>
            <a:r>
              <a:rPr lang="fr-FR">
                <a:latin typeface="Calibri"/>
                <a:ea typeface="Calibri"/>
                <a:cs typeface="Calibri"/>
                <a:sym typeface="Calibri"/>
              </a:rPr>
              <a:t>1.   Compte tenu de l'état des connaissances, des coûts de mise en œuvre et de la nature, de la portée, du contexte et des finalités du traitement ainsi que des risques, dont le degré de probabilité et de gravité varie, pour les droits et libertés des personnes physiques, </a:t>
            </a:r>
            <a:r>
              <a:rPr b="1" lang="fr-FR">
                <a:latin typeface="Calibri"/>
                <a:ea typeface="Calibri"/>
                <a:cs typeface="Calibri"/>
                <a:sym typeface="Calibri"/>
              </a:rPr>
              <a:t>le responsable du traitement et le sous-traitant mettent en œuvre les mesures techniques et organisationnelles appropriées afin de garantir un niveau de sécurité adapté au risque</a:t>
            </a:r>
            <a:r>
              <a:rPr lang="fr-FR">
                <a:latin typeface="Calibri"/>
                <a:ea typeface="Calibri"/>
                <a:cs typeface="Calibri"/>
                <a:sym typeface="Calibri"/>
              </a:rPr>
              <a:t>, y compris entre autres, selon les besoins:</a:t>
            </a:r>
            <a:endParaRPr/>
          </a:p>
          <a:p>
            <a:pPr indent="-285750" lvl="1" marL="742950" rtl="0" algn="l">
              <a:spcBef>
                <a:spcPts val="340"/>
              </a:spcBef>
              <a:spcAft>
                <a:spcPts val="0"/>
              </a:spcAft>
              <a:buSzPct val="55000"/>
              <a:buChar char="■"/>
            </a:pPr>
            <a:r>
              <a:rPr lang="fr-FR">
                <a:latin typeface="Calibri"/>
                <a:ea typeface="Calibri"/>
                <a:cs typeface="Calibri"/>
                <a:sym typeface="Calibri"/>
              </a:rPr>
              <a:t>a) </a:t>
            </a:r>
            <a:r>
              <a:rPr b="1" lang="fr-FR">
                <a:latin typeface="Calibri"/>
                <a:ea typeface="Calibri"/>
                <a:cs typeface="Calibri"/>
                <a:sym typeface="Calibri"/>
              </a:rPr>
              <a:t>la pseudonymisation et le chiffrement</a:t>
            </a:r>
            <a:r>
              <a:rPr lang="fr-FR">
                <a:latin typeface="Calibri"/>
                <a:ea typeface="Calibri"/>
                <a:cs typeface="Calibri"/>
                <a:sym typeface="Calibri"/>
              </a:rPr>
              <a:t> des données à caractère personnel;</a:t>
            </a:r>
            <a:endParaRPr/>
          </a:p>
          <a:p>
            <a:pPr indent="-285750" lvl="1" marL="742950" rtl="0" algn="l">
              <a:spcBef>
                <a:spcPts val="340"/>
              </a:spcBef>
              <a:spcAft>
                <a:spcPts val="0"/>
              </a:spcAft>
              <a:buSzPct val="55000"/>
              <a:buChar char="■"/>
            </a:pPr>
            <a:r>
              <a:rPr lang="fr-FR">
                <a:latin typeface="Calibri"/>
                <a:ea typeface="Calibri"/>
                <a:cs typeface="Calibri"/>
                <a:sym typeface="Calibri"/>
              </a:rPr>
              <a:t>b) </a:t>
            </a:r>
            <a:r>
              <a:rPr b="1" lang="fr-FR">
                <a:latin typeface="Calibri"/>
                <a:ea typeface="Calibri"/>
                <a:cs typeface="Calibri"/>
                <a:sym typeface="Calibri"/>
              </a:rPr>
              <a:t>des moyens permettant de garantir la confidentialité</a:t>
            </a:r>
            <a:r>
              <a:rPr lang="fr-FR">
                <a:latin typeface="Calibri"/>
                <a:ea typeface="Calibri"/>
                <a:cs typeface="Calibri"/>
                <a:sym typeface="Calibri"/>
              </a:rPr>
              <a:t>, </a:t>
            </a:r>
            <a:r>
              <a:rPr b="1" lang="fr-FR">
                <a:latin typeface="Calibri"/>
                <a:ea typeface="Calibri"/>
                <a:cs typeface="Calibri"/>
                <a:sym typeface="Calibri"/>
              </a:rPr>
              <a:t>l'intégrité</a:t>
            </a:r>
            <a:r>
              <a:rPr lang="fr-FR">
                <a:latin typeface="Calibri"/>
                <a:ea typeface="Calibri"/>
                <a:cs typeface="Calibri"/>
                <a:sym typeface="Calibri"/>
              </a:rPr>
              <a:t>, </a:t>
            </a:r>
            <a:r>
              <a:rPr b="1" lang="fr-FR">
                <a:latin typeface="Calibri"/>
                <a:ea typeface="Calibri"/>
                <a:cs typeface="Calibri"/>
                <a:sym typeface="Calibri"/>
              </a:rPr>
              <a:t>la disponibilité</a:t>
            </a:r>
            <a:r>
              <a:rPr lang="fr-FR">
                <a:latin typeface="Calibri"/>
                <a:ea typeface="Calibri"/>
                <a:cs typeface="Calibri"/>
                <a:sym typeface="Calibri"/>
              </a:rPr>
              <a:t> et </a:t>
            </a:r>
            <a:r>
              <a:rPr b="1" lang="fr-FR">
                <a:latin typeface="Calibri"/>
                <a:ea typeface="Calibri"/>
                <a:cs typeface="Calibri"/>
                <a:sym typeface="Calibri"/>
              </a:rPr>
              <a:t>la résilience </a:t>
            </a:r>
            <a:r>
              <a:rPr lang="fr-FR">
                <a:latin typeface="Calibri"/>
                <a:ea typeface="Calibri"/>
                <a:cs typeface="Calibri"/>
                <a:sym typeface="Calibri"/>
              </a:rPr>
              <a:t>constantes des systèmes et des services de traitement;</a:t>
            </a:r>
            <a:endParaRPr/>
          </a:p>
          <a:p>
            <a:pPr indent="-285750" lvl="1" marL="742950" rtl="0" algn="l">
              <a:spcBef>
                <a:spcPts val="340"/>
              </a:spcBef>
              <a:spcAft>
                <a:spcPts val="0"/>
              </a:spcAft>
              <a:buSzPct val="55000"/>
              <a:buChar char="■"/>
            </a:pPr>
            <a:r>
              <a:rPr lang="fr-FR">
                <a:latin typeface="Calibri"/>
                <a:ea typeface="Calibri"/>
                <a:cs typeface="Calibri"/>
                <a:sym typeface="Calibri"/>
              </a:rPr>
              <a:t>c) </a:t>
            </a:r>
            <a:r>
              <a:rPr b="1" lang="fr-FR">
                <a:latin typeface="Calibri"/>
                <a:ea typeface="Calibri"/>
                <a:cs typeface="Calibri"/>
                <a:sym typeface="Calibri"/>
              </a:rPr>
              <a:t>des moyens permettant de rétablir la disponibilité des données à caractère personnel </a:t>
            </a:r>
            <a:r>
              <a:rPr lang="fr-FR">
                <a:latin typeface="Calibri"/>
                <a:ea typeface="Calibri"/>
                <a:cs typeface="Calibri"/>
                <a:sym typeface="Calibri"/>
              </a:rPr>
              <a:t>et l'accès à celles-ci dans des délais appropriés en cas d'incident physique ou technique;</a:t>
            </a:r>
            <a:endParaRPr/>
          </a:p>
          <a:p>
            <a:pPr indent="-285750" lvl="1" marL="742950" rtl="0" algn="l">
              <a:spcBef>
                <a:spcPts val="340"/>
              </a:spcBef>
              <a:spcAft>
                <a:spcPts val="0"/>
              </a:spcAft>
              <a:buSzPct val="55000"/>
              <a:buChar char="■"/>
            </a:pPr>
            <a:r>
              <a:rPr lang="fr-FR">
                <a:latin typeface="Calibri"/>
                <a:ea typeface="Calibri"/>
                <a:cs typeface="Calibri"/>
                <a:sym typeface="Calibri"/>
              </a:rPr>
              <a:t>d) </a:t>
            </a:r>
            <a:r>
              <a:rPr b="1" lang="fr-FR">
                <a:latin typeface="Calibri"/>
                <a:ea typeface="Calibri"/>
                <a:cs typeface="Calibri"/>
                <a:sym typeface="Calibri"/>
              </a:rPr>
              <a:t>une procédure visant à tester, à analyser et à évaluer régulièrement l'efficacité des mesures techniques et organisationnelles pour assurer la sécurité du traitement.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La notification à l'autorité de contrôle</a:t>
            </a:r>
            <a:endParaRPr b="1">
              <a:solidFill>
                <a:srgbClr val="345A8A"/>
              </a:solidFill>
              <a:latin typeface="Times New Roman"/>
              <a:ea typeface="Times New Roman"/>
              <a:cs typeface="Times New Roman"/>
              <a:sym typeface="Times New Roman"/>
            </a:endParaRPr>
          </a:p>
        </p:txBody>
      </p:sp>
      <p:sp>
        <p:nvSpPr>
          <p:cNvPr id="650" name="Google Shape;650;p8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33</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a:t>
            </a:r>
            <a:r>
              <a:rPr b="1" lang="fr-FR">
                <a:latin typeface="Calibri"/>
                <a:ea typeface="Calibri"/>
                <a:cs typeface="Calibri"/>
                <a:sym typeface="Calibri"/>
              </a:rPr>
              <a:t>En cas de violation de données à caractère personnel</a:t>
            </a:r>
            <a:r>
              <a:rPr lang="fr-FR">
                <a:latin typeface="Calibri"/>
                <a:ea typeface="Calibri"/>
                <a:cs typeface="Calibri"/>
                <a:sym typeface="Calibri"/>
              </a:rPr>
              <a:t>, le responsable du traitement en </a:t>
            </a:r>
            <a:r>
              <a:rPr b="1" lang="fr-FR">
                <a:latin typeface="Calibri"/>
                <a:ea typeface="Calibri"/>
                <a:cs typeface="Calibri"/>
                <a:sym typeface="Calibri"/>
              </a:rPr>
              <a:t>notifie la violation en question à l'autorité de contrôle </a:t>
            </a:r>
            <a:r>
              <a:rPr lang="fr-FR">
                <a:latin typeface="Calibri"/>
                <a:ea typeface="Calibri"/>
                <a:cs typeface="Calibri"/>
                <a:sym typeface="Calibri"/>
              </a:rPr>
              <a:t>compétente conformément à l'article 55, </a:t>
            </a:r>
            <a:r>
              <a:rPr b="1" lang="fr-FR">
                <a:latin typeface="Calibri"/>
                <a:ea typeface="Calibri"/>
                <a:cs typeface="Calibri"/>
                <a:sym typeface="Calibri"/>
              </a:rPr>
              <a:t>dans les meilleurs délais et, si possible, 72 heures au plus tard après en avoir pris connaissance</a:t>
            </a:r>
            <a:r>
              <a:rPr lang="fr-FR">
                <a:latin typeface="Calibri"/>
                <a:ea typeface="Calibri"/>
                <a:cs typeface="Calibri"/>
                <a:sym typeface="Calibri"/>
              </a:rPr>
              <a:t>, à moins que la violation en question ne soit pas susceptible d'engendrer un risque pour les droits et libertés des personnes physiques. Lorsque la notification à l'autorité de contrôle n'a pas lieu dans les 72 heures, elle est accompagnée des motifs du retard.</a:t>
            </a:r>
            <a:endParaRPr/>
          </a:p>
          <a:p>
            <a:pPr indent="-285750" lvl="1" marL="742950" rtl="0" algn="l">
              <a:spcBef>
                <a:spcPts val="400"/>
              </a:spcBef>
              <a:spcAft>
                <a:spcPts val="0"/>
              </a:spcAft>
              <a:buSzPts val="1100"/>
              <a:buChar char="■"/>
            </a:pPr>
            <a:r>
              <a:rPr lang="fr-FR">
                <a:latin typeface="Calibri"/>
                <a:ea typeface="Calibri"/>
                <a:cs typeface="Calibri"/>
                <a:sym typeface="Calibri"/>
              </a:rPr>
              <a:t>2.   </a:t>
            </a:r>
            <a:r>
              <a:rPr b="1" lang="fr-FR">
                <a:latin typeface="Calibri"/>
                <a:ea typeface="Calibri"/>
                <a:cs typeface="Calibri"/>
                <a:sym typeface="Calibri"/>
              </a:rPr>
              <a:t>Le sous-traitant notifie au responsable du traitement </a:t>
            </a:r>
            <a:r>
              <a:rPr lang="fr-FR">
                <a:latin typeface="Calibri"/>
                <a:ea typeface="Calibri"/>
                <a:cs typeface="Calibri"/>
                <a:sym typeface="Calibri"/>
              </a:rPr>
              <a:t>toute violation de données à caractère personnel dans les meilleurs délais après en avoir pris connaissance.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sz="3200"/>
              <a:t>Digital Right Management Systems</a:t>
            </a:r>
            <a:endParaRPr/>
          </a:p>
        </p:txBody>
      </p:sp>
      <p:sp>
        <p:nvSpPr>
          <p:cNvPr id="160" name="Google Shape;160;p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020"/>
              <a:buChar char="■"/>
            </a:pPr>
            <a:r>
              <a:rPr i="1" lang="fr-FR" sz="1700"/>
              <a:t>Mesures techniques efficaces</a:t>
            </a:r>
            <a:endParaRPr/>
          </a:p>
          <a:p>
            <a:pPr indent="-285750" lvl="1" marL="742950" rtl="0" algn="l">
              <a:lnSpc>
                <a:spcPct val="90000"/>
              </a:lnSpc>
              <a:spcBef>
                <a:spcPts val="340"/>
              </a:spcBef>
              <a:spcAft>
                <a:spcPts val="0"/>
              </a:spcAft>
              <a:buSzPts val="935"/>
              <a:buChar char="■"/>
            </a:pPr>
            <a:r>
              <a:rPr lang="fr-FR" sz="1700"/>
              <a:t>Article L331-5</a:t>
            </a:r>
            <a:endParaRPr/>
          </a:p>
          <a:p>
            <a:pPr indent="-285750" lvl="1" marL="742950" rtl="0" algn="l">
              <a:lnSpc>
                <a:spcPct val="90000"/>
              </a:lnSpc>
              <a:spcBef>
                <a:spcPts val="340"/>
              </a:spcBef>
              <a:spcAft>
                <a:spcPts val="0"/>
              </a:spcAft>
              <a:buSzPts val="935"/>
              <a:buChar char="■"/>
            </a:pPr>
            <a:r>
              <a:rPr b="1" lang="fr-FR" sz="1700"/>
              <a:t>On entend par mesure technique</a:t>
            </a:r>
            <a:r>
              <a:rPr lang="fr-FR" sz="1700"/>
              <a:t> au sens du premier alinéa toute technologie, dispositif, composant qui, dans le cadre normal de son fonctionnement, accomplit la fonction prévue par cet alinéa. Ces mesures techniques </a:t>
            </a:r>
            <a:r>
              <a:rPr b="1" lang="fr-FR" sz="1700"/>
              <a:t>sont réputées efficaces lorsqu'une utilisation </a:t>
            </a:r>
            <a:r>
              <a:rPr lang="fr-FR" sz="1700"/>
              <a:t>visée au même alinéa </a:t>
            </a:r>
            <a:r>
              <a:rPr b="1" lang="fr-FR" sz="1700"/>
              <a:t>est</a:t>
            </a:r>
            <a:r>
              <a:rPr lang="fr-FR" sz="1700"/>
              <a:t> </a:t>
            </a:r>
            <a:r>
              <a:rPr b="1" lang="fr-FR" sz="1700"/>
              <a:t>contrôlée par les titulaires de droits </a:t>
            </a:r>
            <a:r>
              <a:rPr lang="fr-FR" sz="1700"/>
              <a:t>grâce à l'application d'un code d'accès, d'un procédé de protection tel que le cryptage, le brouillage ou toute autre transformation de l'objet de la protection ou d'un mécanisme de contrôle de la copie qui atteint cet objectif de protection.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0"/>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Communication à la personne concernée d'une violation de données</a:t>
            </a:r>
            <a:endParaRPr b="1">
              <a:solidFill>
                <a:srgbClr val="345A8A"/>
              </a:solidFill>
              <a:latin typeface="Times New Roman"/>
              <a:ea typeface="Times New Roman"/>
              <a:cs typeface="Times New Roman"/>
              <a:sym typeface="Times New Roman"/>
            </a:endParaRPr>
          </a:p>
        </p:txBody>
      </p:sp>
      <p:sp>
        <p:nvSpPr>
          <p:cNvPr id="656" name="Google Shape;656;p90"/>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34</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Lorsqu'une violation de données à caractère personnel est susceptible d'engendrer un risque élevé pour les droits et libertés d'une personne physique</a:t>
            </a:r>
            <a:r>
              <a:rPr b="1" lang="fr-FR">
                <a:latin typeface="Calibri"/>
                <a:ea typeface="Calibri"/>
                <a:cs typeface="Calibri"/>
                <a:sym typeface="Calibri"/>
              </a:rPr>
              <a:t>, le responsable du traitement communique la violation de données à caractère personnel à la personne concernée dans les meilleurs délais</a:t>
            </a:r>
            <a:r>
              <a:rPr lang="fr-FR">
                <a:latin typeface="Calibri"/>
                <a:ea typeface="Calibri"/>
                <a:cs typeface="Calibri"/>
                <a:sym typeface="Calibri"/>
              </a:rPr>
              <a:t>.</a:t>
            </a:r>
            <a:endParaRPr/>
          </a:p>
          <a:p>
            <a:pPr indent="0" lvl="1" marL="457200" rtl="0" algn="l">
              <a:spcBef>
                <a:spcPts val="400"/>
              </a:spcBef>
              <a:spcAft>
                <a:spcPts val="0"/>
              </a:spcAft>
              <a:buSzPts val="1100"/>
              <a:buFont typeface="Noto Sans Symbols"/>
              <a:buNone/>
            </a:pPr>
            <a:r>
              <a:t/>
            </a:r>
            <a:endParaRPr>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1"/>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Communication à la personne concernée d'une violation de données</a:t>
            </a:r>
            <a:endParaRPr b="1">
              <a:solidFill>
                <a:srgbClr val="345A8A"/>
              </a:solidFill>
              <a:latin typeface="Times New Roman"/>
              <a:ea typeface="Times New Roman"/>
              <a:cs typeface="Times New Roman"/>
              <a:sym typeface="Times New Roman"/>
            </a:endParaRPr>
          </a:p>
        </p:txBody>
      </p:sp>
      <p:sp>
        <p:nvSpPr>
          <p:cNvPr id="662" name="Google Shape;662;p91"/>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34</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3.   La communication à la personne concernée visée au paragraphe 1 </a:t>
            </a:r>
            <a:r>
              <a:rPr b="1" lang="fr-FR">
                <a:latin typeface="Calibri"/>
                <a:ea typeface="Calibri"/>
                <a:cs typeface="Calibri"/>
                <a:sym typeface="Calibri"/>
              </a:rPr>
              <a:t>n'est pas nécessaire si l'une ou l'autre des conditions suivantes est remplie</a:t>
            </a: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a) </a:t>
            </a:r>
            <a:r>
              <a:rPr b="1" lang="fr-FR">
                <a:latin typeface="Calibri"/>
                <a:ea typeface="Calibri"/>
                <a:cs typeface="Calibri"/>
                <a:sym typeface="Calibri"/>
              </a:rPr>
              <a:t>le responsable du traitement a mis en œuvre les mesures de protection techniques et organisationnelles appropriées et ces mesures ont été appliquées aux données à caractère personnel affectées par ladite violation</a:t>
            </a:r>
            <a:r>
              <a:rPr lang="fr-FR">
                <a:latin typeface="Calibri"/>
                <a:ea typeface="Calibri"/>
                <a:cs typeface="Calibri"/>
                <a:sym typeface="Calibri"/>
              </a:rPr>
              <a:t>, en particulier les mesures qui rendent les données à caractère personnel incompréhensibles pour toute personne qui n'est pas autorisée à y avoir accès, telles que le chiffrement;</a:t>
            </a:r>
            <a:endParaRPr/>
          </a:p>
          <a:p>
            <a:pPr indent="-228600" lvl="2" marL="1143000" rtl="0" algn="l">
              <a:spcBef>
                <a:spcPts val="370"/>
              </a:spcBef>
              <a:spcAft>
                <a:spcPts val="0"/>
              </a:spcAft>
              <a:buSzPct val="50000"/>
              <a:buChar char="■"/>
            </a:pP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c) </a:t>
            </a:r>
            <a:r>
              <a:rPr b="1" lang="fr-FR">
                <a:latin typeface="Calibri"/>
                <a:ea typeface="Calibri"/>
                <a:cs typeface="Calibri"/>
                <a:sym typeface="Calibri"/>
              </a:rPr>
              <a:t>elle exigerait des efforts disproportionnés</a:t>
            </a:r>
            <a:r>
              <a:rPr lang="fr-FR">
                <a:latin typeface="Calibri"/>
                <a:ea typeface="Calibri"/>
                <a:cs typeface="Calibri"/>
                <a:sym typeface="Calibri"/>
              </a:rPr>
              <a:t>. </a:t>
            </a:r>
            <a:r>
              <a:rPr b="1" lang="fr-FR">
                <a:latin typeface="Calibri"/>
                <a:ea typeface="Calibri"/>
                <a:cs typeface="Calibri"/>
                <a:sym typeface="Calibri"/>
              </a:rPr>
              <a:t>Dans ce cas, il est plutôt procédé à une communication publique ou à une mesure similaire</a:t>
            </a:r>
            <a:r>
              <a:rPr lang="fr-FR">
                <a:latin typeface="Calibri"/>
                <a:ea typeface="Calibri"/>
                <a:cs typeface="Calibri"/>
                <a:sym typeface="Calibri"/>
              </a:rPr>
              <a:t> permettant aux personnes concernées d'être informées de manière tout aussi efficace.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2"/>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L’analyse d'impact relative à la protection des données</a:t>
            </a:r>
            <a:endParaRPr b="1">
              <a:solidFill>
                <a:srgbClr val="345A8A"/>
              </a:solidFill>
              <a:latin typeface="Times New Roman"/>
              <a:ea typeface="Times New Roman"/>
              <a:cs typeface="Times New Roman"/>
              <a:sym typeface="Times New Roman"/>
            </a:endParaRPr>
          </a:p>
        </p:txBody>
      </p:sp>
      <p:sp>
        <p:nvSpPr>
          <p:cNvPr id="668" name="Google Shape;668;p92"/>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35 </a:t>
            </a:r>
            <a:r>
              <a:rPr b="1" lang="fr-FR">
                <a:solidFill>
                  <a:srgbClr val="4F81BD"/>
                </a:solidFill>
                <a:latin typeface="Calibri"/>
                <a:ea typeface="Calibri"/>
                <a:cs typeface="Calibri"/>
                <a:sym typeface="Calibri"/>
              </a:rPr>
              <a:t>Analyse d'impact relative à la protection des données</a:t>
            </a:r>
            <a:endParaRPr/>
          </a:p>
          <a:p>
            <a:pPr indent="-285750" lvl="1" marL="742950" rtl="0" algn="l">
              <a:spcBef>
                <a:spcPts val="400"/>
              </a:spcBef>
              <a:spcAft>
                <a:spcPts val="0"/>
              </a:spcAft>
              <a:buSzPts val="1100"/>
              <a:buChar char="■"/>
            </a:pPr>
            <a:r>
              <a:rPr lang="fr-FR">
                <a:latin typeface="Calibri"/>
                <a:ea typeface="Calibri"/>
                <a:cs typeface="Calibri"/>
                <a:sym typeface="Calibri"/>
              </a:rPr>
              <a:t>1.   Lorsqu'un type de traitement, en particulier par le recours à de nouvelles technologies, et compte tenu de la nature, de la portée, du contexte et des finalités du traitement, est susceptible d'engendrer </a:t>
            </a:r>
            <a:r>
              <a:rPr b="1" lang="fr-FR">
                <a:latin typeface="Calibri"/>
                <a:ea typeface="Calibri"/>
                <a:cs typeface="Calibri"/>
                <a:sym typeface="Calibri"/>
              </a:rPr>
              <a:t>un risque élevé pour les droits et libertés des personnes physiques</a:t>
            </a:r>
            <a:r>
              <a:rPr lang="fr-FR">
                <a:latin typeface="Calibri"/>
                <a:ea typeface="Calibri"/>
                <a:cs typeface="Calibri"/>
                <a:sym typeface="Calibri"/>
              </a:rPr>
              <a:t>, le responsable du traitement effectue, </a:t>
            </a:r>
            <a:r>
              <a:rPr b="1" lang="fr-FR">
                <a:latin typeface="Calibri"/>
                <a:ea typeface="Calibri"/>
                <a:cs typeface="Calibri"/>
                <a:sym typeface="Calibri"/>
              </a:rPr>
              <a:t>avant le traitement, une analyse de l'impact des opérations </a:t>
            </a:r>
            <a:r>
              <a:rPr lang="fr-FR">
                <a:latin typeface="Calibri"/>
                <a:ea typeface="Calibri"/>
                <a:cs typeface="Calibri"/>
                <a:sym typeface="Calibri"/>
              </a:rPr>
              <a:t>de traitement envisagées sur la protection des données à caractère personnel. Une seule et même analyse peut porter sur un ensemble d'opérations de traitement similaires qui présentent des risques élevés similaires.</a:t>
            </a:r>
            <a:endParaRPr/>
          </a:p>
          <a:p>
            <a:pPr indent="-285750" lvl="1" marL="742950" rtl="0" algn="l">
              <a:spcBef>
                <a:spcPts val="400"/>
              </a:spcBef>
              <a:spcAft>
                <a:spcPts val="0"/>
              </a:spcAft>
              <a:buSzPts val="1100"/>
              <a:buChar char="■"/>
            </a:pPr>
            <a:r>
              <a:rPr lang="fr-FR">
                <a:latin typeface="Calibri"/>
                <a:ea typeface="Calibri"/>
                <a:cs typeface="Calibri"/>
                <a:sym typeface="Calibri"/>
              </a:rPr>
              <a:t>2.   Lorsqu'il effectue une analyse d'impact relative à la protection des données, le responsable du traitement demande conseil au délégué à la protection des données, si un tel délégué a été désigné.</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3"/>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L’analyse d'impact relative à la protection des données</a:t>
            </a:r>
            <a:endParaRPr b="1">
              <a:solidFill>
                <a:srgbClr val="345A8A"/>
              </a:solidFill>
              <a:latin typeface="Times New Roman"/>
              <a:ea typeface="Times New Roman"/>
              <a:cs typeface="Times New Roman"/>
              <a:sym typeface="Times New Roman"/>
            </a:endParaRPr>
          </a:p>
        </p:txBody>
      </p:sp>
      <p:sp>
        <p:nvSpPr>
          <p:cNvPr id="674" name="Google Shape;674;p93"/>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35</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3.   L'analyse d'impact relative à la protection des données visée au paragraphe 1 est, en particulier, </a:t>
            </a:r>
            <a:r>
              <a:rPr b="1" lang="fr-FR">
                <a:latin typeface="Calibri"/>
                <a:ea typeface="Calibri"/>
                <a:cs typeface="Calibri"/>
                <a:sym typeface="Calibri"/>
              </a:rPr>
              <a:t>requise dans les cas suivants</a:t>
            </a:r>
            <a:r>
              <a:rPr lang="fr-FR">
                <a:latin typeface="Calibri"/>
                <a:ea typeface="Calibri"/>
                <a:cs typeface="Calibri"/>
                <a:sym typeface="Calibri"/>
              </a:rPr>
              <a:t>:</a:t>
            </a:r>
            <a:endParaRPr/>
          </a:p>
          <a:p>
            <a:pPr indent="-228600" lvl="2" marL="1143000" rtl="0" algn="l">
              <a:spcBef>
                <a:spcPts val="370"/>
              </a:spcBef>
              <a:spcAft>
                <a:spcPts val="0"/>
              </a:spcAft>
              <a:buSzPct val="50000"/>
              <a:buChar char="■"/>
            </a:pPr>
            <a:r>
              <a:rPr lang="fr-FR">
                <a:latin typeface="Calibri"/>
                <a:ea typeface="Calibri"/>
                <a:cs typeface="Calibri"/>
                <a:sym typeface="Calibri"/>
              </a:rPr>
              <a:t>a) </a:t>
            </a:r>
            <a:r>
              <a:rPr b="1" lang="fr-FR">
                <a:latin typeface="Calibri"/>
                <a:ea typeface="Calibri"/>
                <a:cs typeface="Calibri"/>
                <a:sym typeface="Calibri"/>
              </a:rPr>
              <a:t>l'évaluation systématique et approfondie d'aspects personnels </a:t>
            </a:r>
            <a:r>
              <a:rPr lang="fr-FR">
                <a:latin typeface="Calibri"/>
                <a:ea typeface="Calibri"/>
                <a:cs typeface="Calibri"/>
                <a:sym typeface="Calibri"/>
              </a:rPr>
              <a:t>concernant des personnes physiques, qui est fondée </a:t>
            </a:r>
            <a:r>
              <a:rPr b="1" lang="fr-FR">
                <a:latin typeface="Calibri"/>
                <a:ea typeface="Calibri"/>
                <a:cs typeface="Calibri"/>
                <a:sym typeface="Calibri"/>
              </a:rPr>
              <a:t>sur un traitement automatisé</a:t>
            </a:r>
            <a:r>
              <a:rPr lang="fr-FR">
                <a:latin typeface="Calibri"/>
                <a:ea typeface="Calibri"/>
                <a:cs typeface="Calibri"/>
                <a:sym typeface="Calibri"/>
              </a:rPr>
              <a:t>, </a:t>
            </a:r>
            <a:r>
              <a:rPr b="1" lang="fr-FR">
                <a:latin typeface="Calibri"/>
                <a:ea typeface="Calibri"/>
                <a:cs typeface="Calibri"/>
                <a:sym typeface="Calibri"/>
              </a:rPr>
              <a:t>y compris le profilage</a:t>
            </a:r>
            <a:r>
              <a:rPr lang="fr-FR">
                <a:latin typeface="Calibri"/>
                <a:ea typeface="Calibri"/>
                <a:cs typeface="Calibri"/>
                <a:sym typeface="Calibri"/>
              </a:rPr>
              <a:t>, et sur la base de laquelle sont prises des décisions produisant des effets juridiques à l'égard d'une personne physique ou l'affectant de manière significative de façon similaire;</a:t>
            </a:r>
            <a:endParaRPr/>
          </a:p>
          <a:p>
            <a:pPr indent="-228600" lvl="2" marL="1143000" rtl="0" algn="l">
              <a:spcBef>
                <a:spcPts val="370"/>
              </a:spcBef>
              <a:spcAft>
                <a:spcPts val="0"/>
              </a:spcAft>
              <a:buSzPct val="50000"/>
              <a:buChar char="■"/>
            </a:pPr>
            <a:r>
              <a:rPr lang="fr-FR">
                <a:latin typeface="Calibri"/>
                <a:ea typeface="Calibri"/>
                <a:cs typeface="Calibri"/>
                <a:sym typeface="Calibri"/>
              </a:rPr>
              <a:t>b) </a:t>
            </a:r>
            <a:r>
              <a:rPr b="1" lang="fr-FR">
                <a:latin typeface="Calibri"/>
                <a:ea typeface="Calibri"/>
                <a:cs typeface="Calibri"/>
                <a:sym typeface="Calibri"/>
              </a:rPr>
              <a:t>le traitement à grande échelle de catégories particulières de données visées à l'article 9</a:t>
            </a:r>
            <a:r>
              <a:rPr lang="fr-FR">
                <a:latin typeface="Calibri"/>
                <a:ea typeface="Calibri"/>
                <a:cs typeface="Calibri"/>
                <a:sym typeface="Calibri"/>
              </a:rPr>
              <a:t>, paragraphe 1, ou de données à caractère personnel relatives à des condamnations pénales et à des infractions visées à l'article 10; ou</a:t>
            </a:r>
            <a:endParaRPr/>
          </a:p>
          <a:p>
            <a:pPr indent="-228600" lvl="2" marL="1143000" rtl="0" algn="l">
              <a:spcBef>
                <a:spcPts val="370"/>
              </a:spcBef>
              <a:spcAft>
                <a:spcPts val="0"/>
              </a:spcAft>
              <a:buSzPct val="50000"/>
              <a:buChar char="■"/>
            </a:pPr>
            <a:r>
              <a:rPr lang="fr-FR">
                <a:latin typeface="Calibri"/>
                <a:ea typeface="Calibri"/>
                <a:cs typeface="Calibri"/>
                <a:sym typeface="Calibri"/>
              </a:rPr>
              <a:t>c) </a:t>
            </a:r>
            <a:r>
              <a:rPr b="1" lang="fr-FR">
                <a:latin typeface="Calibri"/>
                <a:ea typeface="Calibri"/>
                <a:cs typeface="Calibri"/>
                <a:sym typeface="Calibri"/>
              </a:rPr>
              <a:t>la surveillance systématique à grande échelle d'une zone accessible au public</a:t>
            </a:r>
            <a:r>
              <a:rPr lang="fr-FR">
                <a:latin typeface="Calibri"/>
                <a:ea typeface="Calibri"/>
                <a:cs typeface="Calibri"/>
                <a:sym typeface="Calibri"/>
              </a:rPr>
              <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4"/>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L’analyse d'impact relative à la protection des données</a:t>
            </a:r>
            <a:endParaRPr b="1">
              <a:solidFill>
                <a:srgbClr val="345A8A"/>
              </a:solidFill>
              <a:latin typeface="Times New Roman"/>
              <a:ea typeface="Times New Roman"/>
              <a:cs typeface="Times New Roman"/>
              <a:sym typeface="Times New Roman"/>
            </a:endParaRPr>
          </a:p>
        </p:txBody>
      </p:sp>
      <p:sp>
        <p:nvSpPr>
          <p:cNvPr id="680" name="Google Shape;680;p94"/>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35</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4.   L'autorité de contrôle établit et publie une liste des types d'opérations de traitement pour lesquelles une analyse d'impact relative à la protection des données est requise conformément au paragraphe 1.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5"/>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Délégué à la protection des données</a:t>
            </a:r>
            <a:endParaRPr b="1">
              <a:solidFill>
                <a:srgbClr val="345A8A"/>
              </a:solidFill>
              <a:latin typeface="Times New Roman"/>
              <a:ea typeface="Times New Roman"/>
              <a:cs typeface="Times New Roman"/>
              <a:sym typeface="Times New Roman"/>
            </a:endParaRPr>
          </a:p>
        </p:txBody>
      </p:sp>
      <p:sp>
        <p:nvSpPr>
          <p:cNvPr id="686" name="Google Shape;686;p95"/>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37</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Le responsable du traitement et le sous-traitant désignent en tout état de cause un délégué à la protection des données </a:t>
            </a:r>
            <a:r>
              <a:rPr b="1" lang="fr-FR">
                <a:latin typeface="Calibri"/>
                <a:ea typeface="Calibri"/>
                <a:cs typeface="Calibri"/>
                <a:sym typeface="Calibri"/>
              </a:rPr>
              <a:t>lorsque</a:t>
            </a:r>
            <a:r>
              <a:rPr lang="fr-FR">
                <a:latin typeface="Calibri"/>
                <a:ea typeface="Calibri"/>
                <a:cs typeface="Calibri"/>
                <a:sym typeface="Calibri"/>
              </a:rPr>
              <a:t>:</a:t>
            </a:r>
            <a:endParaRPr/>
          </a:p>
          <a:p>
            <a:pPr indent="-285750" lvl="1" marL="742950" rtl="0" algn="l">
              <a:spcBef>
                <a:spcPts val="370"/>
              </a:spcBef>
              <a:spcAft>
                <a:spcPts val="0"/>
              </a:spcAft>
              <a:buSzPct val="55000"/>
              <a:buChar char="■"/>
            </a:pPr>
            <a:r>
              <a:rPr lang="fr-FR">
                <a:latin typeface="Calibri"/>
                <a:ea typeface="Calibri"/>
                <a:cs typeface="Calibri"/>
                <a:sym typeface="Calibri"/>
              </a:rPr>
              <a:t>a) </a:t>
            </a:r>
            <a:r>
              <a:rPr b="1" lang="fr-FR">
                <a:latin typeface="Calibri"/>
                <a:ea typeface="Calibri"/>
                <a:cs typeface="Calibri"/>
                <a:sym typeface="Calibri"/>
              </a:rPr>
              <a:t>le traitement est effectué par une autorité publique</a:t>
            </a:r>
            <a:r>
              <a:rPr lang="fr-FR">
                <a:latin typeface="Calibri"/>
                <a:ea typeface="Calibri"/>
                <a:cs typeface="Calibri"/>
                <a:sym typeface="Calibri"/>
              </a:rPr>
              <a:t> ou un organisme public, à l'exception des juridictions agissant dans l'exercice de leur fonction juridictionnelle;</a:t>
            </a:r>
            <a:endParaRPr/>
          </a:p>
          <a:p>
            <a:pPr indent="-285750" lvl="1" marL="742950" rtl="0" algn="l">
              <a:spcBef>
                <a:spcPts val="370"/>
              </a:spcBef>
              <a:spcAft>
                <a:spcPts val="0"/>
              </a:spcAft>
              <a:buSzPct val="55000"/>
              <a:buChar char="■"/>
            </a:pPr>
            <a:r>
              <a:rPr lang="fr-FR">
                <a:latin typeface="Calibri"/>
                <a:ea typeface="Calibri"/>
                <a:cs typeface="Calibri"/>
                <a:sym typeface="Calibri"/>
              </a:rPr>
              <a:t>b) </a:t>
            </a:r>
            <a:r>
              <a:rPr b="1" lang="fr-FR">
                <a:latin typeface="Calibri"/>
                <a:ea typeface="Calibri"/>
                <a:cs typeface="Calibri"/>
                <a:sym typeface="Calibri"/>
              </a:rPr>
              <a:t>les activités de base du responsable du traitement ou du sous-traitant</a:t>
            </a:r>
            <a:r>
              <a:rPr lang="fr-FR">
                <a:latin typeface="Calibri"/>
                <a:ea typeface="Calibri"/>
                <a:cs typeface="Calibri"/>
                <a:sym typeface="Calibri"/>
              </a:rPr>
              <a:t> consistent en des opérations de traitement qui, du fait de leur nature, de leur portée et/ou de leurs finalités, exigent </a:t>
            </a:r>
            <a:r>
              <a:rPr b="1" lang="fr-FR">
                <a:latin typeface="Calibri"/>
                <a:ea typeface="Calibri"/>
                <a:cs typeface="Calibri"/>
                <a:sym typeface="Calibri"/>
              </a:rPr>
              <a:t>un suivi régulier et systématique à grande échelle des personnes concernées</a:t>
            </a:r>
            <a:r>
              <a:rPr lang="fr-FR">
                <a:latin typeface="Calibri"/>
                <a:ea typeface="Calibri"/>
                <a:cs typeface="Calibri"/>
                <a:sym typeface="Calibri"/>
              </a:rPr>
              <a:t>; ou</a:t>
            </a:r>
            <a:endParaRPr/>
          </a:p>
          <a:p>
            <a:pPr indent="-285750" lvl="1" marL="742950" rtl="0" algn="l">
              <a:spcBef>
                <a:spcPts val="370"/>
              </a:spcBef>
              <a:spcAft>
                <a:spcPts val="0"/>
              </a:spcAft>
              <a:buSzPct val="55000"/>
              <a:buChar char="■"/>
            </a:pPr>
            <a:r>
              <a:rPr lang="fr-FR">
                <a:latin typeface="Calibri"/>
                <a:ea typeface="Calibri"/>
                <a:cs typeface="Calibri"/>
                <a:sym typeface="Calibri"/>
              </a:rPr>
              <a:t>c) </a:t>
            </a:r>
            <a:r>
              <a:rPr b="1" lang="fr-FR">
                <a:latin typeface="Calibri"/>
                <a:ea typeface="Calibri"/>
                <a:cs typeface="Calibri"/>
                <a:sym typeface="Calibri"/>
              </a:rPr>
              <a:t>les activités de base du responsable du traitement ou du sous-traitant </a:t>
            </a:r>
            <a:r>
              <a:rPr lang="fr-FR">
                <a:latin typeface="Calibri"/>
                <a:ea typeface="Calibri"/>
                <a:cs typeface="Calibri"/>
                <a:sym typeface="Calibri"/>
              </a:rPr>
              <a:t>consistent en </a:t>
            </a:r>
            <a:r>
              <a:rPr b="1" lang="fr-FR">
                <a:latin typeface="Calibri"/>
                <a:ea typeface="Calibri"/>
                <a:cs typeface="Calibri"/>
                <a:sym typeface="Calibri"/>
              </a:rPr>
              <a:t>un traitement à grande échelle de catégories particulières de données visées à l'article 9</a:t>
            </a:r>
            <a:r>
              <a:rPr lang="fr-FR">
                <a:latin typeface="Calibri"/>
                <a:ea typeface="Calibri"/>
                <a:cs typeface="Calibri"/>
                <a:sym typeface="Calibri"/>
              </a:rPr>
              <a:t> et de données à caractère personnel relatives à des condamnations pénales et à des infractions visées à l'article 10.</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6"/>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Délégué à la protection des données</a:t>
            </a:r>
            <a:endParaRPr b="1">
              <a:solidFill>
                <a:srgbClr val="345A8A"/>
              </a:solidFill>
              <a:latin typeface="Times New Roman"/>
              <a:ea typeface="Times New Roman"/>
              <a:cs typeface="Times New Roman"/>
              <a:sym typeface="Times New Roman"/>
            </a:endParaRPr>
          </a:p>
        </p:txBody>
      </p:sp>
      <p:sp>
        <p:nvSpPr>
          <p:cNvPr id="692" name="Google Shape;692;p96"/>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60000"/>
              <a:buChar char="■"/>
            </a:pPr>
            <a:r>
              <a:rPr b="1" i="1" lang="fr-FR">
                <a:solidFill>
                  <a:srgbClr val="4F81BD"/>
                </a:solidFill>
                <a:latin typeface="Calibri"/>
                <a:ea typeface="Calibri"/>
                <a:cs typeface="Calibri"/>
                <a:sym typeface="Calibri"/>
              </a:rPr>
              <a:t>Article 39</a:t>
            </a:r>
            <a:endParaRPr b="1">
              <a:solidFill>
                <a:srgbClr val="4F81BD"/>
              </a:solidFill>
              <a:latin typeface="Calibri"/>
              <a:ea typeface="Calibri"/>
              <a:cs typeface="Calibri"/>
              <a:sym typeface="Calibri"/>
            </a:endParaRPr>
          </a:p>
          <a:p>
            <a:pPr indent="-285750" lvl="1" marL="742950" rtl="0" algn="l">
              <a:spcBef>
                <a:spcPts val="370"/>
              </a:spcBef>
              <a:spcAft>
                <a:spcPts val="0"/>
              </a:spcAft>
              <a:buSzPct val="55000"/>
              <a:buChar char="■"/>
            </a:pPr>
            <a:r>
              <a:rPr lang="fr-FR">
                <a:latin typeface="Calibri"/>
                <a:ea typeface="Calibri"/>
                <a:cs typeface="Calibri"/>
                <a:sym typeface="Calibri"/>
              </a:rPr>
              <a:t>1.   Les missions du délégué à la protection des données sont au moins les suivantes:</a:t>
            </a:r>
            <a:endParaRPr/>
          </a:p>
          <a:p>
            <a:pPr indent="-228600" lvl="2" marL="1143000" rtl="0" algn="l">
              <a:spcBef>
                <a:spcPts val="370"/>
              </a:spcBef>
              <a:spcAft>
                <a:spcPts val="0"/>
              </a:spcAft>
              <a:buSzPct val="50000"/>
              <a:buChar char="■"/>
            </a:pPr>
            <a:r>
              <a:rPr lang="fr-FR">
                <a:latin typeface="Calibri"/>
                <a:ea typeface="Calibri"/>
                <a:cs typeface="Calibri"/>
                <a:sym typeface="Calibri"/>
              </a:rPr>
              <a:t>a) </a:t>
            </a:r>
            <a:r>
              <a:rPr b="1" lang="fr-FR">
                <a:latin typeface="Calibri"/>
                <a:ea typeface="Calibri"/>
                <a:cs typeface="Calibri"/>
                <a:sym typeface="Calibri"/>
              </a:rPr>
              <a:t>informer et conseiller le responsable du traitement ou le sous-traitant</a:t>
            </a:r>
            <a:r>
              <a:rPr lang="fr-FR">
                <a:latin typeface="Calibri"/>
                <a:ea typeface="Calibri"/>
                <a:cs typeface="Calibri"/>
                <a:sym typeface="Calibri"/>
              </a:rPr>
              <a:t> ainsi que les employés qui procèdent au traitement sur les obligations qui leur incombent en vertu du présent règlement et d'autres dispositions du droit de l'Union ou du droit des États membres en matière de protection des données;</a:t>
            </a:r>
            <a:endParaRPr/>
          </a:p>
          <a:p>
            <a:pPr indent="-228600" lvl="2" marL="1143000" rtl="0" algn="l">
              <a:spcBef>
                <a:spcPts val="370"/>
              </a:spcBef>
              <a:spcAft>
                <a:spcPts val="0"/>
              </a:spcAft>
              <a:buSzPct val="50000"/>
              <a:buChar char="■"/>
            </a:pPr>
            <a:r>
              <a:rPr lang="fr-FR">
                <a:latin typeface="Calibri"/>
                <a:ea typeface="Calibri"/>
                <a:cs typeface="Calibri"/>
                <a:sym typeface="Calibri"/>
              </a:rPr>
              <a:t>b) </a:t>
            </a:r>
            <a:r>
              <a:rPr b="1" lang="fr-FR">
                <a:latin typeface="Calibri"/>
                <a:ea typeface="Calibri"/>
                <a:cs typeface="Calibri"/>
                <a:sym typeface="Calibri"/>
              </a:rPr>
              <a:t>contrôler le respect du présent règlement</a:t>
            </a:r>
            <a:r>
              <a:rPr lang="fr-FR">
                <a:latin typeface="Calibri"/>
                <a:ea typeface="Calibri"/>
                <a:cs typeface="Calibri"/>
                <a:sym typeface="Calibri"/>
              </a:rPr>
              <a:t>, d'autres dispositions du droit de l'Union ou du droit des États membres en matière de protection des données et des règles internes du responsable du traitement ou du sous-traitant en matière de protection des données à caractère personnel, y compris en ce qui concerne la répartition des responsabilités, la sensibilisation et la formation du personnel participant aux opérations de traitement, et les audits s'y rapportant;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7"/>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fr-FR">
                <a:solidFill>
                  <a:srgbClr val="345A8A"/>
                </a:solidFill>
                <a:latin typeface="Calibri"/>
                <a:ea typeface="Calibri"/>
                <a:cs typeface="Calibri"/>
                <a:sym typeface="Calibri"/>
              </a:rPr>
              <a:t>Délégué à la protection des données</a:t>
            </a:r>
            <a:endParaRPr b="1">
              <a:solidFill>
                <a:srgbClr val="345A8A"/>
              </a:solidFill>
              <a:latin typeface="Times New Roman"/>
              <a:ea typeface="Times New Roman"/>
              <a:cs typeface="Times New Roman"/>
              <a:sym typeface="Times New Roman"/>
            </a:endParaRPr>
          </a:p>
        </p:txBody>
      </p:sp>
      <p:sp>
        <p:nvSpPr>
          <p:cNvPr id="698" name="Google Shape;698;p97"/>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b="1" i="1" lang="fr-FR">
                <a:solidFill>
                  <a:srgbClr val="4F81BD"/>
                </a:solidFill>
                <a:latin typeface="Calibri"/>
                <a:ea typeface="Calibri"/>
                <a:cs typeface="Calibri"/>
                <a:sym typeface="Calibri"/>
              </a:rPr>
              <a:t>Article 39</a:t>
            </a:r>
            <a:endParaRPr b="1">
              <a:solidFill>
                <a:srgbClr val="4F81BD"/>
              </a:solidFill>
              <a:latin typeface="Calibri"/>
              <a:ea typeface="Calibri"/>
              <a:cs typeface="Calibri"/>
              <a:sym typeface="Calibri"/>
            </a:endParaRPr>
          </a:p>
          <a:p>
            <a:pPr indent="-285750" lvl="1" marL="742950" rtl="0" algn="l">
              <a:spcBef>
                <a:spcPts val="400"/>
              </a:spcBef>
              <a:spcAft>
                <a:spcPts val="0"/>
              </a:spcAft>
              <a:buSzPts val="1100"/>
              <a:buChar char="■"/>
            </a:pPr>
            <a:r>
              <a:rPr lang="fr-FR">
                <a:latin typeface="Calibri"/>
                <a:ea typeface="Calibri"/>
                <a:cs typeface="Calibri"/>
                <a:sym typeface="Calibri"/>
              </a:rPr>
              <a:t>1.   Les missions du délégué à la protection des données sont au moins les suivantes:</a:t>
            </a:r>
            <a:endParaRPr/>
          </a:p>
          <a:p>
            <a:pPr indent="-228600" lvl="2" marL="1143000" rtl="0" algn="l">
              <a:spcBef>
                <a:spcPts val="400"/>
              </a:spcBef>
              <a:spcAft>
                <a:spcPts val="0"/>
              </a:spcAft>
              <a:buSzPts val="1000"/>
              <a:buChar char="■"/>
            </a:pP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c) </a:t>
            </a:r>
            <a:r>
              <a:rPr b="1" lang="fr-FR">
                <a:latin typeface="Calibri"/>
                <a:ea typeface="Calibri"/>
                <a:cs typeface="Calibri"/>
                <a:sym typeface="Calibri"/>
              </a:rPr>
              <a:t>dispenser des conseils, sur demande, en ce qui concerne l'analyse d'impact</a:t>
            </a:r>
            <a:r>
              <a:rPr lang="fr-FR">
                <a:latin typeface="Calibri"/>
                <a:ea typeface="Calibri"/>
                <a:cs typeface="Calibri"/>
                <a:sym typeface="Calibri"/>
              </a:rPr>
              <a:t> relative à la protection des données et vérifier l'exécution de celle-ci en vertu de l'article 35;</a:t>
            </a:r>
            <a:endParaRPr/>
          </a:p>
          <a:p>
            <a:pPr indent="-228600" lvl="2" marL="1143000" rtl="0" algn="l">
              <a:spcBef>
                <a:spcPts val="400"/>
              </a:spcBef>
              <a:spcAft>
                <a:spcPts val="0"/>
              </a:spcAft>
              <a:buSzPts val="1000"/>
              <a:buChar char="■"/>
            </a:pPr>
            <a:r>
              <a:rPr lang="fr-FR">
                <a:latin typeface="Calibri"/>
                <a:ea typeface="Calibri"/>
                <a:cs typeface="Calibri"/>
                <a:sym typeface="Calibri"/>
              </a:rPr>
              <a:t>d) </a:t>
            </a:r>
            <a:r>
              <a:rPr b="1" lang="fr-FR">
                <a:latin typeface="Calibri"/>
                <a:ea typeface="Calibri"/>
                <a:cs typeface="Calibri"/>
                <a:sym typeface="Calibri"/>
              </a:rPr>
              <a:t>coopérer avec l'autorité de contrôle</a:t>
            </a:r>
            <a:r>
              <a:rPr lang="fr-FR">
                <a:latin typeface="Calibri"/>
                <a:ea typeface="Calibri"/>
                <a:cs typeface="Calibri"/>
                <a:sym typeface="Calibri"/>
              </a:rPr>
              <a:t>;</a:t>
            </a:r>
            <a:endParaRPr/>
          </a:p>
          <a:p>
            <a:pPr indent="-228600" lvl="2" marL="1143000" rtl="0" algn="l">
              <a:spcBef>
                <a:spcPts val="400"/>
              </a:spcBef>
              <a:spcAft>
                <a:spcPts val="0"/>
              </a:spcAft>
              <a:buSzPts val="1000"/>
              <a:buChar char="■"/>
            </a:pPr>
            <a:r>
              <a:rPr lang="fr-FR">
                <a:latin typeface="Calibri"/>
                <a:ea typeface="Calibri"/>
                <a:cs typeface="Calibri"/>
                <a:sym typeface="Calibri"/>
              </a:rPr>
              <a:t>e) </a:t>
            </a:r>
            <a:r>
              <a:rPr b="1" lang="fr-FR">
                <a:latin typeface="Calibri"/>
                <a:ea typeface="Calibri"/>
                <a:cs typeface="Calibri"/>
                <a:sym typeface="Calibri"/>
              </a:rPr>
              <a:t>faire office de point de contact pour l'autorité de contrôle </a:t>
            </a:r>
            <a:r>
              <a:rPr lang="fr-FR">
                <a:latin typeface="Calibri"/>
                <a:ea typeface="Calibri"/>
                <a:cs typeface="Calibri"/>
                <a:sym typeface="Calibri"/>
              </a:rPr>
              <a:t>sur les questions relatives au traitement, y compris la consultation préalable visée à l'article 36, et mener des consultations, le cas échéant, sur tout autre sujet.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8"/>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A) LA CONSTITUTION DES BASES DE DONNEES</a:t>
            </a:r>
            <a:endParaRPr/>
          </a:p>
        </p:txBody>
      </p:sp>
      <p:sp>
        <p:nvSpPr>
          <p:cNvPr id="704" name="Google Shape;704;p98"/>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Protection de la personne humaine</a:t>
            </a:r>
            <a:endParaRPr/>
          </a:p>
          <a:p>
            <a:pPr indent="-285750" lvl="1" marL="742950" rtl="0" algn="l">
              <a:spcBef>
                <a:spcPts val="400"/>
              </a:spcBef>
              <a:spcAft>
                <a:spcPts val="0"/>
              </a:spcAft>
              <a:buSzPts val="1100"/>
              <a:buChar char="■"/>
            </a:pPr>
            <a:r>
              <a:rPr lang="fr-FR"/>
              <a:t>Les informations nominatives</a:t>
            </a:r>
            <a:endParaRPr/>
          </a:p>
          <a:p>
            <a:pPr indent="-285750" lvl="1" marL="742950" rtl="0" algn="l">
              <a:spcBef>
                <a:spcPts val="400"/>
              </a:spcBef>
              <a:spcAft>
                <a:spcPts val="0"/>
              </a:spcAft>
              <a:buSzPts val="1100"/>
              <a:buChar char="■"/>
            </a:pPr>
            <a:r>
              <a:rPr lang="fr-FR"/>
              <a:t>L’intimité de la vie privée</a:t>
            </a:r>
            <a:endParaRPr/>
          </a:p>
          <a:p>
            <a:pPr indent="-285750" lvl="1" marL="742950" rtl="0" algn="l">
              <a:spcBef>
                <a:spcPts val="400"/>
              </a:spcBef>
              <a:spcAft>
                <a:spcPts val="0"/>
              </a:spcAft>
              <a:buSzPts val="1100"/>
              <a:buChar char="■"/>
            </a:pPr>
            <a:r>
              <a:rPr lang="fr-FR"/>
              <a:t>L’image et la voix de la personne</a:t>
            </a:r>
            <a:endParaRPr/>
          </a:p>
          <a:p>
            <a:pPr indent="-342900" lvl="0" marL="342900" rtl="0" algn="l">
              <a:spcBef>
                <a:spcPts val="400"/>
              </a:spcBef>
              <a:spcAft>
                <a:spcPts val="0"/>
              </a:spcAft>
              <a:buSzPts val="1200"/>
              <a:buChar char="■"/>
            </a:pPr>
            <a:r>
              <a:rPr lang="fr-FR"/>
              <a:t>Protection de la propriété</a:t>
            </a:r>
            <a:endParaRPr/>
          </a:p>
          <a:p>
            <a:pPr indent="-285750" lvl="1" marL="742950" rtl="0" algn="l">
              <a:spcBef>
                <a:spcPts val="400"/>
              </a:spcBef>
              <a:spcAft>
                <a:spcPts val="0"/>
              </a:spcAft>
              <a:buSzPts val="1100"/>
              <a:buChar char="■"/>
            </a:pPr>
            <a:r>
              <a:rPr lang="fr-FR"/>
              <a:t>Le droit d’auteur</a:t>
            </a:r>
            <a:endParaRPr/>
          </a:p>
          <a:p>
            <a:pPr indent="-285750" lvl="1" marL="742950" rtl="0" algn="l">
              <a:spcBef>
                <a:spcPts val="400"/>
              </a:spcBef>
              <a:spcAft>
                <a:spcPts val="0"/>
              </a:spcAft>
              <a:buSzPts val="1100"/>
              <a:buChar char="■"/>
            </a:pPr>
            <a:r>
              <a:rPr lang="fr-FR"/>
              <a:t>Le droit de propriété</a:t>
            </a:r>
            <a:endParaRPr/>
          </a:p>
          <a:p>
            <a:pPr indent="-215900" lvl="1" marL="742950" rtl="0" algn="l">
              <a:spcBef>
                <a:spcPts val="400"/>
              </a:spcBef>
              <a:spcAft>
                <a:spcPts val="0"/>
              </a:spcAft>
              <a:buSzPts val="11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txBox="1"/>
          <p:nvPr>
            <p:ph type="title"/>
          </p:nvPr>
        </p:nvSpPr>
        <p:spPr>
          <a:xfrm>
            <a:off x="762000" y="457200"/>
            <a:ext cx="802957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fr-FR"/>
              <a:t>Protection de la propriété</a:t>
            </a:r>
            <a:endParaRPr/>
          </a:p>
        </p:txBody>
      </p:sp>
      <p:sp>
        <p:nvSpPr>
          <p:cNvPr id="710" name="Google Shape;710;p99"/>
          <p:cNvSpPr txBox="1"/>
          <p:nvPr>
            <p:ph idx="1" type="body"/>
          </p:nvPr>
        </p:nvSpPr>
        <p:spPr>
          <a:xfrm>
            <a:off x="762000" y="2017713"/>
            <a:ext cx="819308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200"/>
              <a:buChar char="■"/>
            </a:pPr>
            <a:r>
              <a:rPr lang="fr-FR"/>
              <a:t>Les œuvres échappant au droit d ’auteur :</a:t>
            </a:r>
            <a:endParaRPr/>
          </a:p>
          <a:p>
            <a:pPr indent="-228600" lvl="2" marL="1143000" rtl="0" algn="l">
              <a:spcBef>
                <a:spcPts val="400"/>
              </a:spcBef>
              <a:spcAft>
                <a:spcPts val="0"/>
              </a:spcAft>
              <a:buSzPts val="1000"/>
              <a:buChar char="■"/>
            </a:pPr>
            <a:r>
              <a:rPr lang="fr-FR"/>
              <a:t>Les œuvres non originales</a:t>
            </a:r>
            <a:endParaRPr/>
          </a:p>
          <a:p>
            <a:pPr indent="-228600" lvl="2" marL="1143000" rtl="0" algn="l">
              <a:spcBef>
                <a:spcPts val="400"/>
              </a:spcBef>
              <a:spcAft>
                <a:spcPts val="0"/>
              </a:spcAft>
              <a:buSzPts val="1000"/>
              <a:buChar char="■"/>
            </a:pPr>
            <a:r>
              <a:rPr lang="fr-FR"/>
              <a:t>Les œuvres tombées dans le domaine public</a:t>
            </a:r>
            <a:endParaRPr/>
          </a:p>
          <a:p>
            <a:pPr indent="-228600" lvl="2" marL="1143000" rtl="0" algn="l">
              <a:spcBef>
                <a:spcPts val="400"/>
              </a:spcBef>
              <a:spcAft>
                <a:spcPts val="0"/>
              </a:spcAft>
              <a:buSzPts val="1000"/>
              <a:buChar char="■"/>
            </a:pPr>
            <a:r>
              <a:rPr lang="fr-FR"/>
              <a:t>Le cas des « nouvelles de presse »</a:t>
            </a:r>
            <a:endParaRPr/>
          </a:p>
          <a:p>
            <a:pPr indent="-228600" lvl="2" marL="1143000" rtl="0" algn="l">
              <a:spcBef>
                <a:spcPts val="400"/>
              </a:spcBef>
              <a:spcAft>
                <a:spcPts val="0"/>
              </a:spcAft>
              <a:buSzPts val="1000"/>
              <a:buChar char="■"/>
            </a:pPr>
            <a:r>
              <a:rPr lang="fr-FR"/>
              <a:t>Les œuvres dites « libres de droit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sion">
  <a:themeElements>
    <a:clrScheme name="Fusion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2000-12-24T14:30:06Z</dcterms:created>
  <dc:creator>Bergheaud Yann (FDV)</dc:creator>
</cp:coreProperties>
</file>